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embeddedFontLst>
    <p:embeddedFont>
      <p:font typeface="Cabin"/>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Cabin-bold.fntdata"/><Relationship Id="rId16" Type="http://schemas.openxmlformats.org/officeDocument/2006/relationships/font" Target="fonts/Cabin-regular.fntdata"/><Relationship Id="rId5" Type="http://schemas.openxmlformats.org/officeDocument/2006/relationships/slide" Target="slides/slide1.xml"/><Relationship Id="rId19" Type="http://schemas.openxmlformats.org/officeDocument/2006/relationships/font" Target="fonts/Cabin-boldItalic.fntdata"/><Relationship Id="rId6" Type="http://schemas.openxmlformats.org/officeDocument/2006/relationships/slide" Target="slides/slide2.xml"/><Relationship Id="rId18" Type="http://schemas.openxmlformats.org/officeDocument/2006/relationships/font" Target="fonts/Cabin-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f029fcb97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8" name="Google Shape;88;g4f029fcb97_6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 name="Google Shape;89;g4f029fcb97_6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f029fcb97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g4f029fcb97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Calibri"/>
              <a:buNone/>
            </a:pPr>
            <a:r>
              <a:rPr lang="en-US"/>
              <a:t>Admin Page- Currently there is no admin accounts and if a charity wants to be a parter, they would have to send to us</a:t>
            </a:r>
            <a:endParaRPr/>
          </a:p>
          <a:p>
            <a:pPr indent="-95250" lvl="0" marL="171450" rtl="0" algn="l">
              <a:spcBef>
                <a:spcPts val="0"/>
              </a:spcBef>
              <a:spcAft>
                <a:spcPts val="0"/>
              </a:spcAft>
              <a:buClr>
                <a:schemeClr val="dk1"/>
              </a:buClr>
              <a:buSzPts val="1200"/>
              <a:buFont typeface="Calibri"/>
              <a:buNone/>
            </a:pPr>
            <a:r>
              <a:rPr lang="en-US"/>
              <a:t>Search Order History - Useful for collecting data and tracking expindetures. The Print button would be an easy way to store order confirm slips locally for users.</a:t>
            </a:r>
            <a:endParaRPr/>
          </a:p>
          <a:p>
            <a:pPr indent="-95250" lvl="0" marL="171450" rtl="0" algn="l">
              <a:spcBef>
                <a:spcPts val="0"/>
              </a:spcBef>
              <a:spcAft>
                <a:spcPts val="0"/>
              </a:spcAft>
              <a:buClr>
                <a:schemeClr val="dk1"/>
              </a:buClr>
              <a:buSzPts val="1200"/>
              <a:buFont typeface="Calibri"/>
              <a:buNone/>
            </a:pPr>
            <a:r>
              <a:rPr lang="en-US"/>
              <a:t>Analytic Data Tracking- Tracking user requests, especially for educators, would give admins a way to warn users if a particular item they have requested is not in stock. Gives charity partners a way to look at most in demand items to request from donators.</a:t>
            </a:r>
            <a:endParaRPr/>
          </a:p>
        </p:txBody>
      </p:sp>
      <p:sp>
        <p:nvSpPr>
          <p:cNvPr id="230" name="Google Shape;230;g4f029fcb97_0_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Our vision is that in the end, others would be able to re-purpose our application for charities that they’ve created so that we can continue to help others connect ”parts” to their “purpose”</a:t>
            </a:r>
            <a:endParaRPr sz="1200">
              <a:solidFill>
                <a:schemeClr val="dk1"/>
              </a:solidFill>
            </a:endParaRPr>
          </a:p>
          <a:p>
            <a:pPr indent="0" lvl="0" marL="0" rtl="0" algn="l">
              <a:spcBef>
                <a:spcPts val="0"/>
              </a:spcBef>
              <a:spcAft>
                <a:spcPts val="0"/>
              </a:spcAft>
              <a:buNone/>
            </a:pPr>
            <a:r>
              <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259" name="Google Shape;25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Calibri"/>
              <a:buChar char="-"/>
            </a:pPr>
            <a:r>
              <a:rPr lang="en-US"/>
              <a:t>Imagine that you are a science teacher teaching in a junior high or high school located in rural areas of Georgia.  Also, imagine that every year you get at minimum of $1.50 per student to spend on science supplies.</a:t>
            </a:r>
            <a:endParaRPr/>
          </a:p>
          <a:p>
            <a:pPr indent="-171450" lvl="0" marL="171450" rtl="0" algn="l">
              <a:spcBef>
                <a:spcPts val="0"/>
              </a:spcBef>
              <a:spcAft>
                <a:spcPts val="0"/>
              </a:spcAft>
              <a:buClr>
                <a:schemeClr val="dk1"/>
              </a:buClr>
              <a:buSzPts val="1200"/>
              <a:buFont typeface="Calibri"/>
              <a:buChar char="-"/>
            </a:pPr>
            <a:r>
              <a:rPr lang="en-US"/>
              <a:t>Now imagine that you want to do a DNA extraction experiment.  Purchasing the supplies alone can cost you over a quarter of your yearly science budget for one simple experiment.  Now imagine that you had planned on 5 science experiments in the year.  You’ve blown your budget.</a:t>
            </a:r>
            <a:endParaRPr/>
          </a:p>
          <a:p>
            <a:pPr indent="-171450" lvl="0" marL="171450" rtl="0" algn="l">
              <a:spcBef>
                <a:spcPts val="0"/>
              </a:spcBef>
              <a:spcAft>
                <a:spcPts val="0"/>
              </a:spcAft>
              <a:buClr>
                <a:schemeClr val="dk1"/>
              </a:buClr>
              <a:buSzPts val="1200"/>
              <a:buFont typeface="Calibri"/>
              <a:buChar char="-"/>
            </a:pPr>
            <a:r>
              <a:rPr lang="en-US"/>
              <a:t>91% of teachers say that their biggest challenge in implementing lab experiments is the lack of supplies.  How do you, as a science teacher get access to supplies that you need to teach your class?</a:t>
            </a:r>
            <a:endParaRPr/>
          </a:p>
          <a:p>
            <a:pPr indent="-95250" lvl="0" marL="171450" rtl="0" algn="l">
              <a:spcBef>
                <a:spcPts val="0"/>
              </a:spcBef>
              <a:spcAft>
                <a:spcPts val="0"/>
              </a:spcAft>
              <a:buClr>
                <a:schemeClr val="dk1"/>
              </a:buClr>
              <a:buSzPts val="1200"/>
              <a:buFont typeface="Calibri"/>
              <a:buNone/>
            </a:pPr>
            <a:r>
              <a:t/>
            </a:r>
            <a:endParaRPr/>
          </a:p>
          <a:p>
            <a:pPr indent="0" lvl="1" marL="457200" rtl="0" algn="l">
              <a:spcBef>
                <a:spcPts val="0"/>
              </a:spcBef>
              <a:spcAft>
                <a:spcPts val="0"/>
              </a:spcAft>
              <a:buNone/>
            </a:pPr>
            <a:r>
              <a:rPr lang="en-US" sz="1400"/>
              <a:t>Test tube rack = $5.50/rack	</a:t>
            </a:r>
            <a:endParaRPr/>
          </a:p>
          <a:p>
            <a:pPr indent="0" lvl="1" marL="457200" rtl="0" algn="l">
              <a:spcBef>
                <a:spcPts val="0"/>
              </a:spcBef>
              <a:spcAft>
                <a:spcPts val="0"/>
              </a:spcAft>
              <a:buNone/>
            </a:pPr>
            <a:r>
              <a:rPr lang="en-US" sz="1400"/>
              <a:t>Eye Droppers = $10/pk of 110</a:t>
            </a:r>
            <a:endParaRPr/>
          </a:p>
          <a:p>
            <a:pPr indent="0" lvl="1" marL="457200" rtl="0" algn="l">
              <a:spcBef>
                <a:spcPts val="0"/>
              </a:spcBef>
              <a:spcAft>
                <a:spcPts val="0"/>
              </a:spcAft>
              <a:buNone/>
            </a:pPr>
            <a:r>
              <a:rPr lang="en-US" sz="1400"/>
              <a:t>Funnel = $10/pk of 65</a:t>
            </a:r>
            <a:endParaRPr/>
          </a:p>
          <a:p>
            <a:pPr indent="0" lvl="1" marL="457200" rtl="0" algn="l">
              <a:spcBef>
                <a:spcPts val="0"/>
              </a:spcBef>
              <a:spcAft>
                <a:spcPts val="0"/>
              </a:spcAft>
              <a:buNone/>
            </a:pPr>
            <a:r>
              <a:rPr lang="en-US" sz="1400"/>
              <a:t>Test Tubes = $27/case of 1000</a:t>
            </a:r>
            <a:endParaRPr/>
          </a:p>
          <a:p>
            <a:pPr indent="0" lvl="1" marL="457200" rtl="0" algn="l">
              <a:spcBef>
                <a:spcPts val="0"/>
              </a:spcBef>
              <a:spcAft>
                <a:spcPts val="0"/>
              </a:spcAft>
              <a:buNone/>
            </a:pPr>
            <a:r>
              <a:rPr lang="en-US" sz="1400"/>
              <a:t>Graduated cylinder = $10/each</a:t>
            </a:r>
            <a:endParaRPr/>
          </a:p>
          <a:p>
            <a:pPr indent="0" lvl="1" marL="457200" rtl="0" algn="l">
              <a:spcBef>
                <a:spcPts val="0"/>
              </a:spcBef>
              <a:spcAft>
                <a:spcPts val="0"/>
              </a:spcAft>
              <a:buNone/>
            </a:pPr>
            <a:r>
              <a:t/>
            </a:r>
            <a:endParaRPr sz="1400"/>
          </a:p>
          <a:p>
            <a:pPr indent="0" lvl="1" marL="457200" rtl="0" algn="l">
              <a:spcBef>
                <a:spcPts val="0"/>
              </a:spcBef>
              <a:spcAft>
                <a:spcPts val="0"/>
              </a:spcAft>
              <a:buNone/>
            </a:pPr>
            <a:r>
              <a:rPr lang="en-US" sz="1400"/>
              <a:t>Total cost for 10 stations: ~$127</a:t>
            </a:r>
            <a:endParaRPr/>
          </a:p>
          <a:p>
            <a:pPr indent="-95250" lvl="0" marL="171450" rtl="0" algn="l">
              <a:spcBef>
                <a:spcPts val="0"/>
              </a:spcBef>
              <a:spcAft>
                <a:spcPts val="0"/>
              </a:spcAft>
              <a:buClr>
                <a:schemeClr val="dk1"/>
              </a:buClr>
              <a:buSzPts val="1200"/>
              <a:buFont typeface="Calibri"/>
              <a:buNone/>
            </a:pPr>
            <a:r>
              <a:t/>
            </a:r>
            <a:endParaRPr/>
          </a:p>
        </p:txBody>
      </p:sp>
      <p:sp>
        <p:nvSpPr>
          <p:cNvPr id="96" name="Google Shape;9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Calibri"/>
              <a:buChar char="-"/>
            </a:pPr>
            <a:r>
              <a:rPr lang="en-US"/>
              <a:t>Now imagine that there is a small non-profit, Georgia BioEd, who has the very solution to the teachers’ problems. </a:t>
            </a:r>
            <a:r>
              <a:rPr b="0" i="0" lang="en-US" sz="1200">
                <a:solidFill>
                  <a:schemeClr val="dk1"/>
                </a:solidFill>
                <a:latin typeface="Calibri"/>
                <a:ea typeface="Calibri"/>
                <a:cs typeface="Calibri"/>
                <a:sym typeface="Calibri"/>
              </a:rPr>
              <a:t>Georgia BioEd has an Equipment Depot that houses donations of laboratory supplies from companies and universities and provides grades 6-12 teachers with the supplies and equipment they need to prepare students for careers in the life sciences.</a:t>
            </a:r>
            <a:endParaRPr/>
          </a:p>
          <a:p>
            <a:pPr indent="-171450" lvl="0" marL="171450" rtl="0" algn="l">
              <a:spcBef>
                <a:spcPts val="0"/>
              </a:spcBef>
              <a:spcAft>
                <a:spcPts val="0"/>
              </a:spcAft>
              <a:buClr>
                <a:schemeClr val="dk1"/>
              </a:buClr>
              <a:buSzPts val="1200"/>
              <a:buFont typeface="Calibri"/>
              <a:buChar char="-"/>
            </a:pPr>
            <a:r>
              <a:rPr b="0" i="0" lang="en-US" sz="1200">
                <a:solidFill>
                  <a:schemeClr val="dk1"/>
                </a:solidFill>
                <a:latin typeface="Calibri"/>
                <a:ea typeface="Calibri"/>
                <a:cs typeface="Calibri"/>
                <a:sym typeface="Calibri"/>
              </a:rPr>
              <a:t>However, because they are a small non-profit working on a shoestring budget, they rely on volunteers (such as myself) and google drive apps to help run their program.  They maintain their inventory of laboratory supplies on spreadsheets and send out google drive links to teachers to see what you have to select from in their inventory.</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171450" lvl="0" marL="171450" rtl="0" algn="l">
              <a:spcBef>
                <a:spcPts val="0"/>
              </a:spcBef>
              <a:spcAft>
                <a:spcPts val="0"/>
              </a:spcAft>
              <a:buClr>
                <a:schemeClr val="dk1"/>
              </a:buClr>
              <a:buSzPts val="1200"/>
              <a:buFont typeface="Calibri"/>
              <a:buChar char="-"/>
            </a:pPr>
            <a:r>
              <a:rPr b="0" i="0" lang="en-US" sz="1200">
                <a:solidFill>
                  <a:schemeClr val="dk1"/>
                </a:solidFill>
                <a:latin typeface="Calibri"/>
                <a:ea typeface="Calibri"/>
                <a:cs typeface="Calibri"/>
                <a:sym typeface="Calibri"/>
              </a:rPr>
              <a:t>Their biggest problem is how can they </a:t>
            </a:r>
            <a:r>
              <a:rPr lang="en-US" sz="1200"/>
              <a:t>manage  inventory of donations when the information is kept in different locations, managed by various volunteers, and not easily accessible by the educators who need them?</a:t>
            </a:r>
            <a:br>
              <a:rPr lang="en-US" sz="1200"/>
            </a:b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111" name="Google Shape;11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That’s where we come in.  We are a group of IT developers looking to build simple solutions to help small nonprofit organizations.  Our app is called Parts-to-Purpose.  It is an </a:t>
            </a:r>
            <a:r>
              <a:rPr lang="en-US" sz="120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a:p>
          <a:p>
            <a:pPr indent="0" lvl="0" marL="0" rtl="0" algn="l">
              <a:spcBef>
                <a:spcPts val="0"/>
              </a:spcBef>
              <a:spcAft>
                <a:spcPts val="0"/>
              </a:spcAft>
              <a:buNone/>
            </a:pPr>
            <a:r>
              <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122" name="Google Shape;122;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That’s where we come in.  We are a group of IT developers looking to build simple solutions to help small nonprofit organizations.  Our app is called Parts-to-Purpose.  It is an </a:t>
            </a:r>
            <a:r>
              <a:rPr lang="en-US" sz="1200">
                <a:solidFill>
                  <a:schemeClr val="dk1"/>
                </a:solidFill>
              </a:rPr>
              <a:t>open-source, inexpensive inventory and people management platform that nonprofits can use to manage their inventory of donations, donors, and donees.  Our overall goal is to help nonprofits meet their mission by immediately connecting the “purpose” in need to the “part” that’s needed.</a:t>
            </a:r>
            <a:endParaRPr/>
          </a:p>
          <a:p>
            <a:pPr indent="0" lvl="0" marL="0" rtl="0" algn="l">
              <a:spcBef>
                <a:spcPts val="0"/>
              </a:spcBef>
              <a:spcAft>
                <a:spcPts val="0"/>
              </a:spcAft>
              <a:buNone/>
            </a:pPr>
            <a:r>
              <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139" name="Google Shape;13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We followed a 7-step process from planning to design to implementation.</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147" name="Google Shape;14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We followed a 7-step process from planning to design to implementation.</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203" name="Google Shape;20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4f029fcb97_1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g4f029fcb97_1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171450" rtl="0" algn="l">
              <a:spcBef>
                <a:spcPts val="0"/>
              </a:spcBef>
              <a:spcAft>
                <a:spcPts val="0"/>
              </a:spcAft>
              <a:buClr>
                <a:schemeClr val="dk1"/>
              </a:buClr>
              <a:buSzPts val="1200"/>
              <a:buFont typeface="Calibri"/>
              <a:buNone/>
            </a:pPr>
            <a:r>
              <a:t/>
            </a:r>
            <a:endParaRPr/>
          </a:p>
        </p:txBody>
      </p:sp>
      <p:sp>
        <p:nvSpPr>
          <p:cNvPr id="210" name="Google Shape;210;g4f029fcb97_1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f029fcb97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g4f029fcb97_1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No Major GitHub - Workong on seperate components in react really helpped with that</a:t>
            </a:r>
            <a:endParaRPr/>
          </a:p>
          <a:p>
            <a:pPr indent="0" lvl="0" marL="0" marR="0" rtl="0" algn="l">
              <a:lnSpc>
                <a:spcPct val="100000"/>
              </a:lnSpc>
              <a:spcBef>
                <a:spcPts val="0"/>
              </a:spcBef>
              <a:spcAft>
                <a:spcPts val="0"/>
              </a:spcAft>
              <a:buClr>
                <a:schemeClr val="dk1"/>
              </a:buClr>
              <a:buSzPts val="1200"/>
              <a:buFont typeface="Calibri"/>
              <a:buNone/>
            </a:pPr>
            <a:r>
              <a:rPr lang="en-US"/>
              <a:t>Mobile Responsive - MDB scaling and onClick vs onTouch</a:t>
            </a:r>
            <a:endParaRPr/>
          </a:p>
          <a:p>
            <a:pPr indent="0" lvl="0" marL="0" marR="0" rtl="0" algn="l">
              <a:lnSpc>
                <a:spcPct val="100000"/>
              </a:lnSpc>
              <a:spcBef>
                <a:spcPts val="0"/>
              </a:spcBef>
              <a:spcAft>
                <a:spcPts val="0"/>
              </a:spcAft>
              <a:buClr>
                <a:schemeClr val="dk1"/>
              </a:buClr>
              <a:buSzPts val="1200"/>
              <a:buFont typeface="Calibri"/>
              <a:buNone/>
            </a:pPr>
            <a:r>
              <a:rPr lang="en-US"/>
              <a:t>User Email Regisration - We showed during demo, but we think this is a pretty cool feature</a:t>
            </a:r>
            <a:endParaRPr/>
          </a:p>
          <a:p>
            <a:pPr indent="0" lvl="0" marL="0" marR="0" rtl="0" algn="l">
              <a:lnSpc>
                <a:spcPct val="100000"/>
              </a:lnSpc>
              <a:spcBef>
                <a:spcPts val="0"/>
              </a:spcBef>
              <a:spcAft>
                <a:spcPts val="0"/>
              </a:spcAft>
              <a:buClr>
                <a:schemeClr val="dk1"/>
              </a:buClr>
              <a:buSzPts val="1200"/>
              <a:buFont typeface="Calibri"/>
              <a:buNone/>
            </a:pPr>
            <a:r>
              <a:rPr lang="en-US"/>
              <a:t>Dynamic Input Population- Also showed during Demo, but getting the React to be as responsive as possible is cool to see</a:t>
            </a:r>
            <a:endParaRPr/>
          </a:p>
          <a:p>
            <a:pPr indent="0" lvl="0" marL="0" rtl="0" algn="l">
              <a:spcBef>
                <a:spcPts val="0"/>
              </a:spcBef>
              <a:spcAft>
                <a:spcPts val="0"/>
              </a:spcAft>
              <a:buNone/>
            </a:pPr>
            <a:r>
              <a:t/>
            </a:r>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95250" lvl="0" marL="171450" rtl="0" algn="l">
              <a:spcBef>
                <a:spcPts val="0"/>
              </a:spcBef>
              <a:spcAft>
                <a:spcPts val="0"/>
              </a:spcAft>
              <a:buClr>
                <a:schemeClr val="dk1"/>
              </a:buClr>
              <a:buSzPts val="1200"/>
              <a:buFont typeface="Calibri"/>
              <a:buNone/>
            </a:pPr>
            <a:r>
              <a:t/>
            </a:r>
            <a:endParaRPr/>
          </a:p>
        </p:txBody>
      </p:sp>
      <p:sp>
        <p:nvSpPr>
          <p:cNvPr id="219" name="Google Shape;219;g4f029fcb97_1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5" name="Shape 15"/>
        <p:cNvGrpSpPr/>
        <p:nvPr/>
      </p:nvGrpSpPr>
      <p:grpSpPr>
        <a:xfrm>
          <a:off x="0" y="0"/>
          <a:ext cx="0" cy="0"/>
          <a:chOff x="0" y="0"/>
          <a:chExt cx="0" cy="0"/>
        </a:xfrm>
      </p:grpSpPr>
      <p:sp>
        <p:nvSpPr>
          <p:cNvPr id="16" name="Google Shape;16;p2"/>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8" name="Google Shape;18;p2"/>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9" name="Google Shape;19;p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4" name="Shape 74"/>
        <p:cNvGrpSpPr/>
        <p:nvPr/>
      </p:nvGrpSpPr>
      <p:grpSpPr>
        <a:xfrm>
          <a:off x="0" y="0"/>
          <a:ext cx="0" cy="0"/>
          <a:chOff x="0" y="0"/>
          <a:chExt cx="0" cy="0"/>
        </a:xfrm>
      </p:grpSpPr>
      <p:sp>
        <p:nvSpPr>
          <p:cNvPr id="75" name="Google Shape;75;p1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1"/>
          <p:cNvSpPr txBox="1"/>
          <p:nvPr>
            <p:ph idx="1" type="body"/>
          </p:nvPr>
        </p:nvSpPr>
        <p:spPr>
          <a:xfrm rot="5400000">
            <a:off x="4545009" y="324171"/>
            <a:ext cx="3101983" cy="7729728"/>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77" name="Google Shape;77;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0" name="Shape 80"/>
        <p:cNvGrpSpPr/>
        <p:nvPr/>
      </p:nvGrpSpPr>
      <p:grpSpPr>
        <a:xfrm>
          <a:off x="0" y="0"/>
          <a:ext cx="0" cy="0"/>
          <a:chOff x="0" y="0"/>
          <a:chExt cx="0" cy="0"/>
        </a:xfrm>
      </p:grpSpPr>
      <p:sp>
        <p:nvSpPr>
          <p:cNvPr id="81" name="Google Shape;81;p12"/>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2"/>
          <p:cNvSpPr txBox="1"/>
          <p:nvPr>
            <p:ph idx="1" type="body"/>
          </p:nvPr>
        </p:nvSpPr>
        <p:spPr>
          <a:xfrm rot="5400000">
            <a:off x="2838640" y="329755"/>
            <a:ext cx="4983480" cy="6198489"/>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83" name="Google Shape;83;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2"/>
        </a:solidFill>
      </p:bgPr>
    </p:bg>
    <p:spTree>
      <p:nvGrpSpPr>
        <p:cNvPr id="22" name="Shape 22"/>
        <p:cNvGrpSpPr/>
        <p:nvPr/>
      </p:nvGrpSpPr>
      <p:grpSpPr>
        <a:xfrm>
          <a:off x="0" y="0"/>
          <a:ext cx="0" cy="0"/>
          <a:chOff x="0" y="0"/>
          <a:chExt cx="0" cy="0"/>
        </a:xfrm>
      </p:grpSpPr>
      <p:sp>
        <p:nvSpPr>
          <p:cNvPr id="23" name="Google Shape;23;p3"/>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25" name="Google Shape;25;p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31" name="Google Shape;31;p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1"/>
        </a:solidFill>
      </p:bgPr>
    </p:bg>
    <p:spTree>
      <p:nvGrpSpPr>
        <p:cNvPr id="34" name="Shape 34"/>
        <p:cNvGrpSpPr/>
        <p:nvPr/>
      </p:nvGrpSpPr>
      <p:grpSpPr>
        <a:xfrm>
          <a:off x="0" y="0"/>
          <a:ext cx="0" cy="0"/>
          <a:chOff x="0" y="0"/>
          <a:chExt cx="0" cy="0"/>
        </a:xfrm>
      </p:grpSpPr>
      <p:sp>
        <p:nvSpPr>
          <p:cNvPr id="35" name="Google Shape;35;p5"/>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lstStyle>
            <a:lvl1pPr lvl="0" algn="ctr">
              <a:lnSpc>
                <a:spcPct val="90000"/>
              </a:lnSpc>
              <a:spcBef>
                <a:spcPts val="0"/>
              </a:spcBef>
              <a:spcAft>
                <a:spcPts val="0"/>
              </a:spcAft>
              <a:buClr>
                <a:srgbClr val="262626"/>
              </a:buClr>
              <a:buSzPts val="3800"/>
              <a:buFont typeface="Cabin"/>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37" name="Google Shape;37;p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42" name="Google Shape;42;p6"/>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3" name="Google Shape;43;p6"/>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4" name="Google Shape;44;p6"/>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45" name="Google Shape;45;p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48" name="Google Shape;48;p6"/>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9"/>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62" name="Google Shape;62;p9"/>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63" name="Google Shape;63;p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6" name="Shape 66"/>
        <p:cNvGrpSpPr/>
        <p:nvPr/>
      </p:nvGrpSpPr>
      <p:grpSpPr>
        <a:xfrm>
          <a:off x="0" y="0"/>
          <a:ext cx="0" cy="0"/>
          <a:chOff x="0" y="0"/>
          <a:chExt cx="0" cy="0"/>
        </a:xfrm>
      </p:grpSpPr>
      <p:sp>
        <p:nvSpPr>
          <p:cNvPr id="67" name="Google Shape;67;p10"/>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lstStyle>
            <a:lvl1pPr lvl="0" algn="ctr">
              <a:lnSpc>
                <a:spcPct val="90000"/>
              </a:lnSpc>
              <a:spcBef>
                <a:spcPts val="0"/>
              </a:spcBef>
              <a:spcAft>
                <a:spcPts val="0"/>
              </a:spcAft>
              <a:buClr>
                <a:srgbClr val="262626"/>
              </a:buClr>
              <a:buSzPts val="2200"/>
              <a:buFont typeface="Cabin"/>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0"/>
          <p:cNvSpPr/>
          <p:nvPr>
            <p:ph idx="2" type="pic"/>
          </p:nvPr>
        </p:nvSpPr>
        <p:spPr>
          <a:xfrm>
            <a:off x="6095999" y="0"/>
            <a:ext cx="6102097" cy="6858000"/>
          </a:xfrm>
          <a:prstGeom prst="rect">
            <a:avLst/>
          </a:prstGeom>
          <a:solidFill>
            <a:srgbClr val="BFBFBF"/>
          </a:solidFill>
          <a:ln>
            <a:noFill/>
          </a:ln>
        </p:spPr>
        <p:txBody>
          <a:bodyPr anchorCtr="0" anchor="t" bIns="45700" lIns="91425" spcFirstLastPara="1" rIns="91425" wrap="square" tIns="45700"/>
          <a:lstStyle>
            <a:lvl1pPr lvl="0" marR="0" rtl="0" algn="l">
              <a:lnSpc>
                <a:spcPct val="100000"/>
              </a:lnSpc>
              <a:spcBef>
                <a:spcPts val="1000"/>
              </a:spcBef>
              <a:spcAft>
                <a:spcPts val="0"/>
              </a:spcAft>
              <a:buClr>
                <a:schemeClr val="accent2"/>
              </a:buClr>
              <a:buSzPts val="3200"/>
              <a:buFont typeface="Arial"/>
              <a:buNone/>
              <a:defRPr b="0" i="0" sz="3200" u="none" cap="none" strike="noStrike">
                <a:solidFill>
                  <a:srgbClr val="FEFEFE"/>
                </a:solidFill>
                <a:latin typeface="Cabin"/>
                <a:ea typeface="Cabin"/>
                <a:cs typeface="Cabin"/>
                <a:sym typeface="Cabin"/>
              </a:defRPr>
            </a:lvl1pPr>
            <a:lvl2pPr lvl="1" marR="0" rtl="0" algn="l">
              <a:lnSpc>
                <a:spcPct val="100000"/>
              </a:lnSpc>
              <a:spcBef>
                <a:spcPts val="1000"/>
              </a:spcBef>
              <a:spcAft>
                <a:spcPts val="0"/>
              </a:spcAft>
              <a:buClr>
                <a:schemeClr val="accent2"/>
              </a:buClr>
              <a:buSzPts val="2800"/>
              <a:buFont typeface="Arial"/>
              <a:buNone/>
              <a:defRPr b="0" i="0" sz="2800" u="none" cap="none" strike="noStrike">
                <a:solidFill>
                  <a:srgbClr val="262626"/>
                </a:solidFill>
                <a:latin typeface="Cabin"/>
                <a:ea typeface="Cabin"/>
                <a:cs typeface="Cabin"/>
                <a:sym typeface="Cabin"/>
              </a:defRPr>
            </a:lvl2pPr>
            <a:lvl3pPr lvl="2" marR="0" rtl="0" algn="l">
              <a:lnSpc>
                <a:spcPct val="100000"/>
              </a:lnSpc>
              <a:spcBef>
                <a:spcPts val="1000"/>
              </a:spcBef>
              <a:spcAft>
                <a:spcPts val="0"/>
              </a:spcAft>
              <a:buClr>
                <a:schemeClr val="accent2"/>
              </a:buClr>
              <a:buSzPts val="2400"/>
              <a:buFont typeface="Arial"/>
              <a:buNone/>
              <a:defRPr b="0" i="0" sz="2400" u="none" cap="none" strike="noStrike">
                <a:solidFill>
                  <a:srgbClr val="262626"/>
                </a:solidFill>
                <a:latin typeface="Cabin"/>
                <a:ea typeface="Cabin"/>
                <a:cs typeface="Cabin"/>
                <a:sym typeface="Cabin"/>
              </a:defRPr>
            </a:lvl3pPr>
            <a:lvl4pPr lvl="3"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Cabin"/>
                <a:ea typeface="Cabin"/>
                <a:cs typeface="Cabin"/>
                <a:sym typeface="Cabin"/>
              </a:defRPr>
            </a:lvl4pPr>
            <a:lvl5pPr lvl="4"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Cabin"/>
                <a:ea typeface="Cabin"/>
                <a:cs typeface="Cabin"/>
                <a:sym typeface="Cabin"/>
              </a:defRPr>
            </a:lvl5pPr>
            <a:lvl6pPr lvl="5"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Cabin"/>
                <a:ea typeface="Cabin"/>
                <a:cs typeface="Cabin"/>
                <a:sym typeface="Cabin"/>
              </a:defRPr>
            </a:lvl6pPr>
            <a:lvl7pPr lvl="6"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Cabin"/>
                <a:ea typeface="Cabin"/>
                <a:cs typeface="Cabin"/>
                <a:sym typeface="Cabin"/>
              </a:defRPr>
            </a:lvl7pPr>
            <a:lvl8pPr lvl="7"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Cabin"/>
                <a:ea typeface="Cabin"/>
                <a:cs typeface="Cabin"/>
                <a:sym typeface="Cabin"/>
              </a:defRPr>
            </a:lvl8pPr>
            <a:lvl9pPr lvl="8"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70" name="Google Shape;70;p10"/>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71" name="Google Shape;71;p1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0"/>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lstStyle>
            <a:lvl1pPr lvl="0" marR="0" rtl="0" algn="ctr">
              <a:lnSpc>
                <a:spcPct val="90000"/>
              </a:lnSpc>
              <a:spcBef>
                <a:spcPts val="0"/>
              </a:spcBef>
              <a:spcAft>
                <a:spcPts val="0"/>
              </a:spcAft>
              <a:buClr>
                <a:srgbClr val="262626"/>
              </a:buClr>
              <a:buSzPts val="2800"/>
              <a:buFont typeface="Cabin"/>
              <a:buNone/>
              <a:defRPr b="0" i="0" sz="2800" u="none" cap="none" strike="noStrike">
                <a:solidFill>
                  <a:srgbClr val="262626"/>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Cabin"/>
                <a:ea typeface="Cabin"/>
                <a:cs typeface="Cabin"/>
                <a:sym typeface="Cabin"/>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Cabin"/>
                <a:ea typeface="Cabin"/>
                <a:cs typeface="Cabin"/>
                <a:sym typeface="Cabin"/>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Cabin"/>
                <a:ea typeface="Cabin"/>
                <a:cs typeface="Cabin"/>
                <a:sym typeface="Cabin"/>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Cabin"/>
                <a:ea typeface="Cabin"/>
                <a:cs typeface="Cabin"/>
                <a:sym typeface="Cabin"/>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Cabin"/>
                <a:ea typeface="Cabin"/>
                <a:cs typeface="Cabin"/>
                <a:sym typeface="Cabin"/>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Cabin"/>
                <a:ea typeface="Cabin"/>
                <a:cs typeface="Cabin"/>
                <a:sym typeface="Cabin"/>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Cabin"/>
                <a:ea typeface="Cabin"/>
                <a:cs typeface="Cabin"/>
                <a:sym typeface="Cabin"/>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Cabin"/>
                <a:ea typeface="Cabin"/>
                <a:cs typeface="Cabin"/>
                <a:sym typeface="Cabin"/>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Cabin"/>
                <a:ea typeface="Cabin"/>
                <a:cs typeface="Cabin"/>
                <a:sym typeface="Cabin"/>
              </a:defRPr>
            </a:lvl9pPr>
          </a:lstStyle>
          <a:p/>
        </p:txBody>
      </p:sp>
      <p:sp>
        <p:nvSpPr>
          <p:cNvPr id="12" name="Google Shape;12;p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0" i="0" sz="1050" u="none" cap="none" strike="noStrike">
                <a:solidFill>
                  <a:schemeClr val="dk1"/>
                </a:solidFill>
                <a:latin typeface="Cabin"/>
                <a:ea typeface="Cabin"/>
                <a:cs typeface="Cabin"/>
                <a:sym typeface="Cabin"/>
              </a:defRPr>
            </a:lvl1pPr>
            <a:lvl2pPr lvl="1" marR="0" rtl="0" algn="l">
              <a:spcBef>
                <a:spcPts val="0"/>
              </a:spcBef>
              <a:spcAft>
                <a:spcPts val="0"/>
              </a:spcAft>
              <a:buSzPts val="1400"/>
              <a:buNone/>
              <a:defRPr b="0" i="0" sz="1800" u="none" cap="none" strike="noStrike">
                <a:solidFill>
                  <a:schemeClr val="dk1"/>
                </a:solidFill>
                <a:latin typeface="Cabin"/>
                <a:ea typeface="Cabin"/>
                <a:cs typeface="Cabin"/>
                <a:sym typeface="Cabin"/>
              </a:defRPr>
            </a:lvl2pPr>
            <a:lvl3pPr lvl="2" marR="0" rtl="0" algn="l">
              <a:spcBef>
                <a:spcPts val="0"/>
              </a:spcBef>
              <a:spcAft>
                <a:spcPts val="0"/>
              </a:spcAft>
              <a:buSzPts val="1400"/>
              <a:buNone/>
              <a:defRPr b="0" i="0" sz="1800" u="none" cap="none" strike="noStrike">
                <a:solidFill>
                  <a:schemeClr val="dk1"/>
                </a:solidFill>
                <a:latin typeface="Cabin"/>
                <a:ea typeface="Cabin"/>
                <a:cs typeface="Cabin"/>
                <a:sym typeface="Cabin"/>
              </a:defRPr>
            </a:lvl3pPr>
            <a:lvl4pPr lvl="3" marR="0" rtl="0" algn="l">
              <a:spcBef>
                <a:spcPts val="0"/>
              </a:spcBef>
              <a:spcAft>
                <a:spcPts val="0"/>
              </a:spcAft>
              <a:buSzPts val="1400"/>
              <a:buNone/>
              <a:defRPr b="0" i="0" sz="1800" u="none" cap="none" strike="noStrike">
                <a:solidFill>
                  <a:schemeClr val="dk1"/>
                </a:solidFill>
                <a:latin typeface="Cabin"/>
                <a:ea typeface="Cabin"/>
                <a:cs typeface="Cabin"/>
                <a:sym typeface="Cabin"/>
              </a:defRPr>
            </a:lvl4pPr>
            <a:lvl5pPr lvl="4" marR="0" rtl="0" algn="l">
              <a:spcBef>
                <a:spcPts val="0"/>
              </a:spcBef>
              <a:spcAft>
                <a:spcPts val="0"/>
              </a:spcAft>
              <a:buSzPts val="1400"/>
              <a:buNone/>
              <a:defRPr b="0" i="0" sz="1800" u="none" cap="none" strike="noStrike">
                <a:solidFill>
                  <a:schemeClr val="dk1"/>
                </a:solidFill>
                <a:latin typeface="Cabin"/>
                <a:ea typeface="Cabin"/>
                <a:cs typeface="Cabin"/>
                <a:sym typeface="Cabin"/>
              </a:defRPr>
            </a:lvl5pPr>
            <a:lvl6pPr lvl="5" marR="0" rtl="0" algn="l">
              <a:spcBef>
                <a:spcPts val="0"/>
              </a:spcBef>
              <a:spcAft>
                <a:spcPts val="0"/>
              </a:spcAft>
              <a:buSzPts val="1400"/>
              <a:buNone/>
              <a:defRPr b="0" i="0" sz="1800" u="none" cap="none" strike="noStrike">
                <a:solidFill>
                  <a:schemeClr val="dk1"/>
                </a:solidFill>
                <a:latin typeface="Cabin"/>
                <a:ea typeface="Cabin"/>
                <a:cs typeface="Cabin"/>
                <a:sym typeface="Cabin"/>
              </a:defRPr>
            </a:lvl6pPr>
            <a:lvl7pPr lvl="6" marR="0" rtl="0" algn="l">
              <a:spcBef>
                <a:spcPts val="0"/>
              </a:spcBef>
              <a:spcAft>
                <a:spcPts val="0"/>
              </a:spcAft>
              <a:buSzPts val="1400"/>
              <a:buNone/>
              <a:defRPr b="0" i="0" sz="1800" u="none" cap="none" strike="noStrike">
                <a:solidFill>
                  <a:schemeClr val="dk1"/>
                </a:solidFill>
                <a:latin typeface="Cabin"/>
                <a:ea typeface="Cabin"/>
                <a:cs typeface="Cabin"/>
                <a:sym typeface="Cabin"/>
              </a:defRPr>
            </a:lvl7pPr>
            <a:lvl8pPr lvl="7" marR="0" rtl="0" algn="l">
              <a:spcBef>
                <a:spcPts val="0"/>
              </a:spcBef>
              <a:spcAft>
                <a:spcPts val="0"/>
              </a:spcAft>
              <a:buSzPts val="1400"/>
              <a:buNone/>
              <a:defRPr b="0" i="0" sz="1800" u="none" cap="none" strike="noStrike">
                <a:solidFill>
                  <a:schemeClr val="dk1"/>
                </a:solidFill>
                <a:latin typeface="Cabin"/>
                <a:ea typeface="Cabin"/>
                <a:cs typeface="Cabin"/>
                <a:sym typeface="Cabin"/>
              </a:defRPr>
            </a:lvl8pPr>
            <a:lvl9pPr lvl="8" marR="0" rtl="0" algn="l">
              <a:spcBef>
                <a:spcPts val="0"/>
              </a:spcBef>
              <a:spcAft>
                <a:spcPts val="0"/>
              </a:spcAft>
              <a:buSzPts val="1400"/>
              <a:buNone/>
              <a:defRPr b="0" i="0" sz="1800" u="none" cap="none" strike="noStrike">
                <a:solidFill>
                  <a:schemeClr val="dk1"/>
                </a:solidFill>
                <a:latin typeface="Cabin"/>
                <a:ea typeface="Cabin"/>
                <a:cs typeface="Cabin"/>
                <a:sym typeface="Cabin"/>
              </a:defRPr>
            </a:lvl9pPr>
          </a:lstStyle>
          <a:p/>
        </p:txBody>
      </p:sp>
      <p:sp>
        <p:nvSpPr>
          <p:cNvPr id="13" name="Google Shape;13;p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050" u="none" cap="none" strike="noStrike">
                <a:solidFill>
                  <a:schemeClr val="dk1"/>
                </a:solidFill>
                <a:latin typeface="Cabin"/>
                <a:ea typeface="Cabin"/>
                <a:cs typeface="Cabin"/>
                <a:sym typeface="Cabin"/>
              </a:defRPr>
            </a:lvl1pPr>
            <a:lvl2pPr lvl="1" marR="0" rtl="0" algn="l">
              <a:spcBef>
                <a:spcPts val="0"/>
              </a:spcBef>
              <a:spcAft>
                <a:spcPts val="0"/>
              </a:spcAft>
              <a:buSzPts val="1400"/>
              <a:buNone/>
              <a:defRPr b="0" i="0" sz="1800" u="none" cap="none" strike="noStrike">
                <a:solidFill>
                  <a:schemeClr val="dk1"/>
                </a:solidFill>
                <a:latin typeface="Cabin"/>
                <a:ea typeface="Cabin"/>
                <a:cs typeface="Cabin"/>
                <a:sym typeface="Cabin"/>
              </a:defRPr>
            </a:lvl2pPr>
            <a:lvl3pPr lvl="2" marR="0" rtl="0" algn="l">
              <a:spcBef>
                <a:spcPts val="0"/>
              </a:spcBef>
              <a:spcAft>
                <a:spcPts val="0"/>
              </a:spcAft>
              <a:buSzPts val="1400"/>
              <a:buNone/>
              <a:defRPr b="0" i="0" sz="1800" u="none" cap="none" strike="noStrike">
                <a:solidFill>
                  <a:schemeClr val="dk1"/>
                </a:solidFill>
                <a:latin typeface="Cabin"/>
                <a:ea typeface="Cabin"/>
                <a:cs typeface="Cabin"/>
                <a:sym typeface="Cabin"/>
              </a:defRPr>
            </a:lvl3pPr>
            <a:lvl4pPr lvl="3" marR="0" rtl="0" algn="l">
              <a:spcBef>
                <a:spcPts val="0"/>
              </a:spcBef>
              <a:spcAft>
                <a:spcPts val="0"/>
              </a:spcAft>
              <a:buSzPts val="1400"/>
              <a:buNone/>
              <a:defRPr b="0" i="0" sz="1800" u="none" cap="none" strike="noStrike">
                <a:solidFill>
                  <a:schemeClr val="dk1"/>
                </a:solidFill>
                <a:latin typeface="Cabin"/>
                <a:ea typeface="Cabin"/>
                <a:cs typeface="Cabin"/>
                <a:sym typeface="Cabin"/>
              </a:defRPr>
            </a:lvl4pPr>
            <a:lvl5pPr lvl="4" marR="0" rtl="0" algn="l">
              <a:spcBef>
                <a:spcPts val="0"/>
              </a:spcBef>
              <a:spcAft>
                <a:spcPts val="0"/>
              </a:spcAft>
              <a:buSzPts val="1400"/>
              <a:buNone/>
              <a:defRPr b="0" i="0" sz="1800" u="none" cap="none" strike="noStrike">
                <a:solidFill>
                  <a:schemeClr val="dk1"/>
                </a:solidFill>
                <a:latin typeface="Cabin"/>
                <a:ea typeface="Cabin"/>
                <a:cs typeface="Cabin"/>
                <a:sym typeface="Cabin"/>
              </a:defRPr>
            </a:lvl5pPr>
            <a:lvl6pPr lvl="5" marR="0" rtl="0" algn="l">
              <a:spcBef>
                <a:spcPts val="0"/>
              </a:spcBef>
              <a:spcAft>
                <a:spcPts val="0"/>
              </a:spcAft>
              <a:buSzPts val="1400"/>
              <a:buNone/>
              <a:defRPr b="0" i="0" sz="1800" u="none" cap="none" strike="noStrike">
                <a:solidFill>
                  <a:schemeClr val="dk1"/>
                </a:solidFill>
                <a:latin typeface="Cabin"/>
                <a:ea typeface="Cabin"/>
                <a:cs typeface="Cabin"/>
                <a:sym typeface="Cabin"/>
              </a:defRPr>
            </a:lvl6pPr>
            <a:lvl7pPr lvl="6" marR="0" rtl="0" algn="l">
              <a:spcBef>
                <a:spcPts val="0"/>
              </a:spcBef>
              <a:spcAft>
                <a:spcPts val="0"/>
              </a:spcAft>
              <a:buSzPts val="1400"/>
              <a:buNone/>
              <a:defRPr b="0" i="0" sz="1800" u="none" cap="none" strike="noStrike">
                <a:solidFill>
                  <a:schemeClr val="dk1"/>
                </a:solidFill>
                <a:latin typeface="Cabin"/>
                <a:ea typeface="Cabin"/>
                <a:cs typeface="Cabin"/>
                <a:sym typeface="Cabin"/>
              </a:defRPr>
            </a:lvl7pPr>
            <a:lvl8pPr lvl="7" marR="0" rtl="0" algn="l">
              <a:spcBef>
                <a:spcPts val="0"/>
              </a:spcBef>
              <a:spcAft>
                <a:spcPts val="0"/>
              </a:spcAft>
              <a:buSzPts val="1400"/>
              <a:buNone/>
              <a:defRPr b="0" i="0" sz="1800" u="none" cap="none" strike="noStrike">
                <a:solidFill>
                  <a:schemeClr val="dk1"/>
                </a:solidFill>
                <a:latin typeface="Cabin"/>
                <a:ea typeface="Cabin"/>
                <a:cs typeface="Cabin"/>
                <a:sym typeface="Cabin"/>
              </a:defRPr>
            </a:lvl8pPr>
            <a:lvl9pPr lvl="8" marR="0" rtl="0" algn="l">
              <a:spcBef>
                <a:spcPts val="0"/>
              </a:spcBef>
              <a:spcAft>
                <a:spcPts val="0"/>
              </a:spcAft>
              <a:buSzPts val="1400"/>
              <a:buNone/>
              <a:defRPr b="0" i="0" sz="1800" u="none" cap="none" strike="noStrike">
                <a:solidFill>
                  <a:schemeClr val="dk1"/>
                </a:solidFill>
                <a:latin typeface="Cabin"/>
                <a:ea typeface="Cabin"/>
                <a:cs typeface="Cabin"/>
                <a:sym typeface="Cabin"/>
              </a:defRPr>
            </a:lvl9pPr>
          </a:lstStyle>
          <a:p/>
        </p:txBody>
      </p:sp>
      <p:sp>
        <p:nvSpPr>
          <p:cNvPr id="14" name="Google Shape;14;p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Cabin"/>
                <a:ea typeface="Cabin"/>
                <a:cs typeface="Cabin"/>
                <a:sym typeface="Cabin"/>
              </a:defRPr>
            </a:lvl1pPr>
            <a:lvl2pPr indent="0" lvl="1" marL="0" marR="0" rtl="0" algn="ctr">
              <a:spcBef>
                <a:spcPts val="0"/>
              </a:spcBef>
              <a:buNone/>
              <a:defRPr b="0" i="0" sz="1100" u="none" cap="none" strike="noStrike">
                <a:solidFill>
                  <a:srgbClr val="FFFFFF"/>
                </a:solidFill>
                <a:latin typeface="Cabin"/>
                <a:ea typeface="Cabin"/>
                <a:cs typeface="Cabin"/>
                <a:sym typeface="Cabin"/>
              </a:defRPr>
            </a:lvl2pPr>
            <a:lvl3pPr indent="0" lvl="2" marL="0" marR="0" rtl="0" algn="ctr">
              <a:spcBef>
                <a:spcPts val="0"/>
              </a:spcBef>
              <a:buNone/>
              <a:defRPr b="0" i="0" sz="1100" u="none" cap="none" strike="noStrike">
                <a:solidFill>
                  <a:srgbClr val="FFFFFF"/>
                </a:solidFill>
                <a:latin typeface="Cabin"/>
                <a:ea typeface="Cabin"/>
                <a:cs typeface="Cabin"/>
                <a:sym typeface="Cabin"/>
              </a:defRPr>
            </a:lvl3pPr>
            <a:lvl4pPr indent="0" lvl="3" marL="0" marR="0" rtl="0" algn="ctr">
              <a:spcBef>
                <a:spcPts val="0"/>
              </a:spcBef>
              <a:buNone/>
              <a:defRPr b="0" i="0" sz="1100" u="none" cap="none" strike="noStrike">
                <a:solidFill>
                  <a:srgbClr val="FFFFFF"/>
                </a:solidFill>
                <a:latin typeface="Cabin"/>
                <a:ea typeface="Cabin"/>
                <a:cs typeface="Cabin"/>
                <a:sym typeface="Cabin"/>
              </a:defRPr>
            </a:lvl4pPr>
            <a:lvl5pPr indent="0" lvl="4" marL="0" marR="0" rtl="0" algn="ctr">
              <a:spcBef>
                <a:spcPts val="0"/>
              </a:spcBef>
              <a:buNone/>
              <a:defRPr b="0" i="0" sz="1100" u="none" cap="none" strike="noStrike">
                <a:solidFill>
                  <a:srgbClr val="FFFFFF"/>
                </a:solidFill>
                <a:latin typeface="Cabin"/>
                <a:ea typeface="Cabin"/>
                <a:cs typeface="Cabin"/>
                <a:sym typeface="Cabin"/>
              </a:defRPr>
            </a:lvl5pPr>
            <a:lvl6pPr indent="0" lvl="5" marL="0" marR="0" rtl="0" algn="ctr">
              <a:spcBef>
                <a:spcPts val="0"/>
              </a:spcBef>
              <a:buNone/>
              <a:defRPr b="0" i="0" sz="1100" u="none" cap="none" strike="noStrike">
                <a:solidFill>
                  <a:srgbClr val="FFFFFF"/>
                </a:solidFill>
                <a:latin typeface="Cabin"/>
                <a:ea typeface="Cabin"/>
                <a:cs typeface="Cabin"/>
                <a:sym typeface="Cabin"/>
              </a:defRPr>
            </a:lvl6pPr>
            <a:lvl7pPr indent="0" lvl="6" marL="0" marR="0" rtl="0" algn="ctr">
              <a:spcBef>
                <a:spcPts val="0"/>
              </a:spcBef>
              <a:buNone/>
              <a:defRPr b="0" i="0" sz="1100" u="none" cap="none" strike="noStrike">
                <a:solidFill>
                  <a:srgbClr val="FFFFFF"/>
                </a:solidFill>
                <a:latin typeface="Cabin"/>
                <a:ea typeface="Cabin"/>
                <a:cs typeface="Cabin"/>
                <a:sym typeface="Cabin"/>
              </a:defRPr>
            </a:lvl7pPr>
            <a:lvl8pPr indent="0" lvl="7" marL="0" marR="0" rtl="0" algn="ctr">
              <a:spcBef>
                <a:spcPts val="0"/>
              </a:spcBef>
              <a:buNone/>
              <a:defRPr b="0" i="0" sz="1100" u="none" cap="none" strike="noStrike">
                <a:solidFill>
                  <a:srgbClr val="FFFFFF"/>
                </a:solidFill>
                <a:latin typeface="Cabin"/>
                <a:ea typeface="Cabin"/>
                <a:cs typeface="Cabin"/>
                <a:sym typeface="Cabin"/>
              </a:defRPr>
            </a:lvl8pPr>
            <a:lvl9pPr indent="0" lvl="8" marL="0" marR="0" rtl="0" algn="ctr">
              <a:spcBef>
                <a:spcPts val="0"/>
              </a:spcBef>
              <a:buNone/>
              <a:defRPr b="0" i="0" sz="1100" u="none" cap="none" strike="noStrike">
                <a:solidFill>
                  <a:srgbClr val="FFFFFF"/>
                </a:solidFill>
                <a:latin typeface="Cabin"/>
                <a:ea typeface="Cabin"/>
                <a:cs typeface="Cabin"/>
                <a:sym typeface="Cabin"/>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23.png"/><Relationship Id="rId10" Type="http://schemas.openxmlformats.org/officeDocument/2006/relationships/image" Target="../media/image6.png"/><Relationship Id="rId13" Type="http://schemas.openxmlformats.org/officeDocument/2006/relationships/image" Target="../media/image15.png"/><Relationship Id="rId12"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7.png"/><Relationship Id="rId9" Type="http://schemas.openxmlformats.org/officeDocument/2006/relationships/image" Target="../media/image9.png"/><Relationship Id="rId14" Type="http://schemas.openxmlformats.org/officeDocument/2006/relationships/image" Target="../media/image12.png"/><Relationship Id="rId5" Type="http://schemas.openxmlformats.org/officeDocument/2006/relationships/image" Target="../media/image8.png"/><Relationship Id="rId6" Type="http://schemas.openxmlformats.org/officeDocument/2006/relationships/image" Target="../media/image4.png"/><Relationship Id="rId7" Type="http://schemas.openxmlformats.org/officeDocument/2006/relationships/image" Target="../media/image7.png"/><Relationship Id="rId8" Type="http://schemas.openxmlformats.org/officeDocument/2006/relationships/image" Target="../media/image5.png"/></Relationships>
</file>

<file path=ppt/slides/_rels/slide11.xml.rels><?xml version="1.0" encoding="UTF-8" standalone="yes"?><Relationships xmlns="http://schemas.openxmlformats.org/package/2006/relationships"><Relationship Id="rId11" Type="http://schemas.openxmlformats.org/officeDocument/2006/relationships/image" Target="../media/image9.png"/><Relationship Id="rId10" Type="http://schemas.openxmlformats.org/officeDocument/2006/relationships/image" Target="../media/image21.png"/><Relationship Id="rId13" Type="http://schemas.openxmlformats.org/officeDocument/2006/relationships/image" Target="../media/image16.png"/><Relationship Id="rId12"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7.png"/><Relationship Id="rId9" Type="http://schemas.openxmlformats.org/officeDocument/2006/relationships/image" Target="../media/image19.png"/><Relationship Id="rId5" Type="http://schemas.openxmlformats.org/officeDocument/2006/relationships/image" Target="../media/image5.png"/><Relationship Id="rId6" Type="http://schemas.openxmlformats.org/officeDocument/2006/relationships/image" Target="../media/image22.png"/><Relationship Id="rId7" Type="http://schemas.openxmlformats.org/officeDocument/2006/relationships/image" Target="../media/image8.png"/><Relationship Id="rId8"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hyperlink" Target="http://www.georgiabioed.org/education/equipment-depo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 Id="rId9"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8.png"/><Relationship Id="rId8"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parts-to-purpose.herokuapp.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3"/>
          <p:cNvSpPr txBox="1"/>
          <p:nvPr>
            <p:ph type="title"/>
          </p:nvPr>
        </p:nvSpPr>
        <p:spPr>
          <a:xfrm>
            <a:off x="2231111" y="248394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US"/>
              <a:t>Team SciFly</a:t>
            </a:r>
            <a:endParaRPr/>
          </a:p>
        </p:txBody>
      </p:sp>
      <p:sp>
        <p:nvSpPr>
          <p:cNvPr id="92" name="Google Shape;92;p13"/>
          <p:cNvSpPr txBox="1"/>
          <p:nvPr>
            <p:ph idx="1" type="body"/>
          </p:nvPr>
        </p:nvSpPr>
        <p:spPr>
          <a:xfrm>
            <a:off x="3036744" y="3672546"/>
            <a:ext cx="6311100" cy="1188600"/>
          </a:xfrm>
          <a:prstGeom prst="rect">
            <a:avLst/>
          </a:prstGeom>
        </p:spPr>
        <p:txBody>
          <a:bodyPr anchorCtr="0" anchor="t" bIns="45700" lIns="91425" spcFirstLastPara="1" rIns="91425" wrap="square" tIns="45700">
            <a:noAutofit/>
          </a:bodyPr>
          <a:lstStyle/>
          <a:p>
            <a:pPr indent="0" lvl="0" marL="0" rtl="0" algn="ctr">
              <a:spcBef>
                <a:spcPts val="1000"/>
              </a:spcBef>
              <a:spcAft>
                <a:spcPts val="0"/>
              </a:spcAft>
              <a:buNone/>
            </a:pPr>
            <a:r>
              <a:rPr lang="en-US"/>
              <a:t>Mary, Komal, Philip, Tony, &amp; Nathan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pic>
        <p:nvPicPr>
          <p:cNvPr id="232" name="Google Shape;232;p22"/>
          <p:cNvPicPr preferRelativeResize="0"/>
          <p:nvPr/>
        </p:nvPicPr>
        <p:blipFill rotWithShape="1">
          <a:blip r:embed="rId3">
            <a:alphaModFix/>
          </a:blip>
          <a:srcRect b="0" l="0" r="0" t="0"/>
          <a:stretch/>
        </p:blipFill>
        <p:spPr>
          <a:xfrm>
            <a:off x="1228068" y="1691770"/>
            <a:ext cx="3958702" cy="4721825"/>
          </a:xfrm>
          <a:prstGeom prst="rect">
            <a:avLst/>
          </a:prstGeom>
          <a:noFill/>
          <a:ln>
            <a:noFill/>
          </a:ln>
        </p:spPr>
      </p:pic>
      <p:pic>
        <p:nvPicPr>
          <p:cNvPr id="233" name="Google Shape;233;p22"/>
          <p:cNvPicPr preferRelativeResize="0"/>
          <p:nvPr/>
        </p:nvPicPr>
        <p:blipFill>
          <a:blip r:embed="rId4">
            <a:alphaModFix/>
          </a:blip>
          <a:stretch>
            <a:fillRect/>
          </a:stretch>
        </p:blipFill>
        <p:spPr>
          <a:xfrm>
            <a:off x="-841428" y="1735650"/>
            <a:ext cx="7180924" cy="4634099"/>
          </a:xfrm>
          <a:prstGeom prst="rect">
            <a:avLst/>
          </a:prstGeom>
          <a:noFill/>
          <a:ln>
            <a:noFill/>
          </a:ln>
        </p:spPr>
      </p:pic>
      <p:pic>
        <p:nvPicPr>
          <p:cNvPr id="234" name="Google Shape;234;p22"/>
          <p:cNvPicPr preferRelativeResize="0"/>
          <p:nvPr/>
        </p:nvPicPr>
        <p:blipFill rotWithShape="1">
          <a:blip r:embed="rId5">
            <a:alphaModFix/>
          </a:blip>
          <a:srcRect b="0" l="0" r="0" t="0"/>
          <a:stretch/>
        </p:blipFill>
        <p:spPr>
          <a:xfrm>
            <a:off x="2548151" y="3878825"/>
            <a:ext cx="796900" cy="796900"/>
          </a:xfrm>
          <a:prstGeom prst="rect">
            <a:avLst/>
          </a:prstGeom>
          <a:noFill/>
          <a:ln cap="flat" cmpd="sng" w="38100">
            <a:solidFill>
              <a:srgbClr val="7B7265"/>
            </a:solidFill>
            <a:prstDash val="solid"/>
            <a:round/>
            <a:headEnd len="sm" w="sm" type="none"/>
            <a:tailEnd len="sm" w="sm" type="none"/>
          </a:ln>
        </p:spPr>
      </p:pic>
      <p:sp>
        <p:nvSpPr>
          <p:cNvPr id="235" name="Google Shape;235;p22"/>
          <p:cNvSpPr txBox="1"/>
          <p:nvPr>
            <p:ph type="title"/>
          </p:nvPr>
        </p:nvSpPr>
        <p:spPr>
          <a:xfrm>
            <a:off x="1605535" y="461830"/>
            <a:ext cx="9267300" cy="9204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Future Features</a:t>
            </a:r>
            <a:endParaRPr/>
          </a:p>
        </p:txBody>
      </p:sp>
      <p:sp>
        <p:nvSpPr>
          <p:cNvPr id="236" name="Google Shape;236;p22"/>
          <p:cNvSpPr txBox="1"/>
          <p:nvPr/>
        </p:nvSpPr>
        <p:spPr>
          <a:xfrm>
            <a:off x="6166725" y="1903150"/>
            <a:ext cx="4706100" cy="39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US" sz="1800" u="sng">
                <a:solidFill>
                  <a:schemeClr val="dk1"/>
                </a:solidFill>
                <a:latin typeface="Calibri"/>
                <a:ea typeface="Calibri"/>
                <a:cs typeface="Calibri"/>
                <a:sym typeface="Calibri"/>
              </a:rPr>
              <a:t>Admin Page</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Update, manage, and track their inventory of donations</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 them their own support options for users</a:t>
            </a:r>
            <a:br>
              <a:rPr lang="en-US">
                <a:solidFill>
                  <a:schemeClr val="dk1"/>
                </a:solidFill>
                <a:latin typeface="Calibri"/>
                <a:ea typeface="Calibri"/>
                <a:cs typeface="Calibri"/>
                <a:sym typeface="Calibri"/>
              </a:rPr>
            </a:br>
            <a:endParaRPr>
              <a:solidFill>
                <a:schemeClr val="dk1"/>
              </a:solidFill>
            </a:endParaRPr>
          </a:p>
          <a:p>
            <a:pPr indent="0" lvl="0" marL="0" rtl="0" algn="l">
              <a:spcBef>
                <a:spcPts val="0"/>
              </a:spcBef>
              <a:spcAft>
                <a:spcPts val="0"/>
              </a:spcAft>
              <a:buClr>
                <a:srgbClr val="000000"/>
              </a:buClr>
              <a:buSzPts val="1100"/>
              <a:buFont typeface="Arial"/>
              <a:buNone/>
            </a:pPr>
            <a:r>
              <a:rPr b="1" lang="en-US" sz="1800" u="sng">
                <a:solidFill>
                  <a:schemeClr val="dk1"/>
                </a:solidFill>
                <a:latin typeface="Calibri"/>
                <a:ea typeface="Calibri"/>
                <a:cs typeface="Calibri"/>
                <a:sym typeface="Calibri"/>
              </a:rPr>
              <a:t>Search Order History</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 users a way to review order history</a:t>
            </a:r>
            <a:endParaRPr>
              <a:solidFill>
                <a:schemeClr val="dk1"/>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Also include Print button on the Order Confirmation page</a:t>
            </a:r>
            <a:br>
              <a:rPr lang="en-US">
                <a:solidFill>
                  <a:schemeClr val="dk1"/>
                </a:solidFill>
                <a:latin typeface="Calibri"/>
                <a:ea typeface="Calibri"/>
                <a:cs typeface="Calibri"/>
                <a:sym typeface="Calibri"/>
              </a:rPr>
            </a:br>
            <a:endParaRPr>
              <a:solidFill>
                <a:schemeClr val="dk1"/>
              </a:solidFill>
              <a:latin typeface="Calibri"/>
              <a:ea typeface="Calibri"/>
              <a:cs typeface="Calibri"/>
              <a:sym typeface="Calibri"/>
            </a:endParaRPr>
          </a:p>
          <a:p>
            <a:pPr indent="0" lvl="0" marL="0" rtl="0" algn="l">
              <a:spcBef>
                <a:spcPts val="0"/>
              </a:spcBef>
              <a:spcAft>
                <a:spcPts val="0"/>
              </a:spcAft>
              <a:buNone/>
            </a:pPr>
            <a:r>
              <a:rPr b="1" lang="en-US" sz="1800" u="sng">
                <a:solidFill>
                  <a:schemeClr val="dk1"/>
                </a:solidFill>
                <a:latin typeface="Calibri"/>
                <a:ea typeface="Calibri"/>
                <a:cs typeface="Calibri"/>
                <a:sym typeface="Calibri"/>
              </a:rPr>
              <a:t>Analytic Data Tracking</a:t>
            </a:r>
            <a:endParaRPr b="1" sz="1800" u="sng">
              <a:solidFill>
                <a:schemeClr val="dk1"/>
              </a:solidFill>
              <a:latin typeface="Calibri"/>
              <a:ea typeface="Calibri"/>
              <a:cs typeface="Calibri"/>
              <a:sym typeface="Calibri"/>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Let Admins track inventory requests and patterns</a:t>
            </a:r>
            <a:endParaRPr>
              <a:solidFill>
                <a:schemeClr val="dk1"/>
              </a:solidFill>
              <a:latin typeface="Calibri"/>
              <a:ea typeface="Calibri"/>
              <a:cs typeface="Calibri"/>
              <a:sym typeface="Calibri"/>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Gives Admins more reactive power to the needs of their donatees</a:t>
            </a:r>
            <a:endParaRPr>
              <a:solidFill>
                <a:schemeClr val="dk1"/>
              </a:solidFill>
              <a:latin typeface="Calibri"/>
              <a:ea typeface="Calibri"/>
              <a:cs typeface="Calibri"/>
              <a:sym typeface="Calibri"/>
            </a:endParaRPr>
          </a:p>
        </p:txBody>
      </p:sp>
      <p:pic>
        <p:nvPicPr>
          <p:cNvPr id="237" name="Google Shape;237;p22"/>
          <p:cNvPicPr preferRelativeResize="0"/>
          <p:nvPr/>
        </p:nvPicPr>
        <p:blipFill rotWithShape="1">
          <a:blip r:embed="rId6">
            <a:alphaModFix/>
          </a:blip>
          <a:srcRect b="0" l="0" r="0" t="0"/>
          <a:stretch/>
        </p:blipFill>
        <p:spPr>
          <a:xfrm>
            <a:off x="1834246" y="3162123"/>
            <a:ext cx="1513609" cy="399111"/>
          </a:xfrm>
          <a:prstGeom prst="rect">
            <a:avLst/>
          </a:prstGeom>
          <a:noFill/>
          <a:ln>
            <a:noFill/>
          </a:ln>
        </p:spPr>
      </p:pic>
      <p:pic>
        <p:nvPicPr>
          <p:cNvPr id="238" name="Google Shape;238;p22"/>
          <p:cNvPicPr preferRelativeResize="0"/>
          <p:nvPr/>
        </p:nvPicPr>
        <p:blipFill rotWithShape="1">
          <a:blip r:embed="rId7">
            <a:alphaModFix/>
          </a:blip>
          <a:srcRect b="0" l="0" r="0" t="0"/>
          <a:stretch/>
        </p:blipFill>
        <p:spPr>
          <a:xfrm>
            <a:off x="1587851" y="4753771"/>
            <a:ext cx="941195" cy="1211970"/>
          </a:xfrm>
          <a:prstGeom prst="rect">
            <a:avLst/>
          </a:prstGeom>
          <a:noFill/>
          <a:ln>
            <a:noFill/>
          </a:ln>
          <a:effectLst>
            <a:outerShdw blurRad="50800" rotWithShape="0" algn="ctr" dir="5400000" dist="50800">
              <a:srgbClr val="000000">
                <a:alpha val="0"/>
              </a:srgbClr>
            </a:outerShdw>
          </a:effectLst>
        </p:spPr>
      </p:pic>
      <p:pic>
        <p:nvPicPr>
          <p:cNvPr id="239" name="Google Shape;239;p22"/>
          <p:cNvPicPr preferRelativeResize="0"/>
          <p:nvPr/>
        </p:nvPicPr>
        <p:blipFill rotWithShape="1">
          <a:blip r:embed="rId8">
            <a:alphaModFix/>
          </a:blip>
          <a:srcRect b="0" l="0" r="0" t="0"/>
          <a:stretch/>
        </p:blipFill>
        <p:spPr>
          <a:xfrm>
            <a:off x="3527183" y="4534149"/>
            <a:ext cx="1204304" cy="1204304"/>
          </a:xfrm>
          <a:prstGeom prst="rect">
            <a:avLst/>
          </a:prstGeom>
          <a:noFill/>
          <a:ln>
            <a:noFill/>
          </a:ln>
        </p:spPr>
      </p:pic>
      <p:sp>
        <p:nvSpPr>
          <p:cNvPr id="240" name="Google Shape;240;p22"/>
          <p:cNvSpPr/>
          <p:nvPr/>
        </p:nvSpPr>
        <p:spPr>
          <a:xfrm rot="3495800">
            <a:off x="2232148" y="4537382"/>
            <a:ext cx="122049" cy="317428"/>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41" name="Google Shape;241;p22"/>
          <p:cNvSpPr/>
          <p:nvPr/>
        </p:nvSpPr>
        <p:spPr>
          <a:xfrm rot="-3131954">
            <a:off x="3534919" y="4521023"/>
            <a:ext cx="121876" cy="317504"/>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id="242" name="Google Shape;242;p22"/>
          <p:cNvPicPr preferRelativeResize="0"/>
          <p:nvPr/>
        </p:nvPicPr>
        <p:blipFill rotWithShape="1">
          <a:blip r:embed="rId9">
            <a:alphaModFix/>
          </a:blip>
          <a:srcRect b="0" l="0" r="0" t="0"/>
          <a:stretch/>
        </p:blipFill>
        <p:spPr>
          <a:xfrm>
            <a:off x="2063717" y="2203018"/>
            <a:ext cx="1193301" cy="1041955"/>
          </a:xfrm>
          <a:prstGeom prst="rect">
            <a:avLst/>
          </a:prstGeom>
          <a:noFill/>
          <a:ln>
            <a:noFill/>
          </a:ln>
        </p:spPr>
      </p:pic>
      <p:pic>
        <p:nvPicPr>
          <p:cNvPr id="243" name="Google Shape;243;p22"/>
          <p:cNvPicPr preferRelativeResize="0"/>
          <p:nvPr/>
        </p:nvPicPr>
        <p:blipFill rotWithShape="1">
          <a:blip r:embed="rId10">
            <a:alphaModFix/>
          </a:blip>
          <a:srcRect b="0" l="0" r="0" t="0"/>
          <a:stretch/>
        </p:blipFill>
        <p:spPr>
          <a:xfrm>
            <a:off x="1834246" y="2509211"/>
            <a:ext cx="458942" cy="429570"/>
          </a:xfrm>
          <a:prstGeom prst="rect">
            <a:avLst/>
          </a:prstGeom>
          <a:noFill/>
          <a:ln>
            <a:noFill/>
          </a:ln>
        </p:spPr>
      </p:pic>
      <p:sp>
        <p:nvSpPr>
          <p:cNvPr id="244" name="Google Shape;244;p22"/>
          <p:cNvSpPr/>
          <p:nvPr/>
        </p:nvSpPr>
        <p:spPr>
          <a:xfrm rot="10273945">
            <a:off x="2738223" y="3475784"/>
            <a:ext cx="122026" cy="317541"/>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id="245" name="Google Shape;245;p22"/>
          <p:cNvPicPr preferRelativeResize="0"/>
          <p:nvPr/>
        </p:nvPicPr>
        <p:blipFill>
          <a:blip r:embed="rId11">
            <a:alphaModFix/>
          </a:blip>
          <a:stretch>
            <a:fillRect/>
          </a:stretch>
        </p:blipFill>
        <p:spPr>
          <a:xfrm>
            <a:off x="-183650" y="3099838"/>
            <a:ext cx="3067465" cy="1725438"/>
          </a:xfrm>
          <a:prstGeom prst="rect">
            <a:avLst/>
          </a:prstGeom>
          <a:noFill/>
          <a:ln>
            <a:noFill/>
          </a:ln>
        </p:spPr>
      </p:pic>
      <p:sp>
        <p:nvSpPr>
          <p:cNvPr id="246" name="Google Shape;246;p22"/>
          <p:cNvSpPr/>
          <p:nvPr/>
        </p:nvSpPr>
        <p:spPr>
          <a:xfrm rot="-4101334">
            <a:off x="2165420" y="3902055"/>
            <a:ext cx="122002" cy="317372"/>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id="247" name="Google Shape;247;p22"/>
          <p:cNvPicPr preferRelativeResize="0"/>
          <p:nvPr/>
        </p:nvPicPr>
        <p:blipFill>
          <a:blip r:embed="rId12">
            <a:alphaModFix/>
          </a:blip>
          <a:stretch>
            <a:fillRect/>
          </a:stretch>
        </p:blipFill>
        <p:spPr>
          <a:xfrm>
            <a:off x="3934413" y="3162125"/>
            <a:ext cx="1554917" cy="796900"/>
          </a:xfrm>
          <a:prstGeom prst="rect">
            <a:avLst/>
          </a:prstGeom>
          <a:noFill/>
          <a:ln>
            <a:noFill/>
          </a:ln>
        </p:spPr>
      </p:pic>
      <p:sp>
        <p:nvSpPr>
          <p:cNvPr id="248" name="Google Shape;248;p22"/>
          <p:cNvSpPr/>
          <p:nvPr/>
        </p:nvSpPr>
        <p:spPr>
          <a:xfrm rot="3312944">
            <a:off x="3534789" y="3803847"/>
            <a:ext cx="122001" cy="317316"/>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49" name="Google Shape;249;p22"/>
          <p:cNvSpPr/>
          <p:nvPr/>
        </p:nvSpPr>
        <p:spPr>
          <a:xfrm rot="-10647687">
            <a:off x="4403865" y="4087839"/>
            <a:ext cx="121920" cy="317427"/>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50" name="Google Shape;250;p22"/>
          <p:cNvSpPr/>
          <p:nvPr/>
        </p:nvSpPr>
        <p:spPr>
          <a:xfrm rot="-1605249">
            <a:off x="959173" y="2939220"/>
            <a:ext cx="121956" cy="317299"/>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id="251" name="Google Shape;251;p22"/>
          <p:cNvPicPr preferRelativeResize="0"/>
          <p:nvPr/>
        </p:nvPicPr>
        <p:blipFill>
          <a:blip r:embed="rId13">
            <a:alphaModFix/>
          </a:blip>
          <a:stretch>
            <a:fillRect/>
          </a:stretch>
        </p:blipFill>
        <p:spPr>
          <a:xfrm>
            <a:off x="384050" y="1903138"/>
            <a:ext cx="941201" cy="955763"/>
          </a:xfrm>
          <a:prstGeom prst="rect">
            <a:avLst/>
          </a:prstGeom>
          <a:noFill/>
          <a:ln>
            <a:noFill/>
          </a:ln>
        </p:spPr>
      </p:pic>
      <p:pic>
        <p:nvPicPr>
          <p:cNvPr id="252" name="Google Shape;252;p22"/>
          <p:cNvPicPr preferRelativeResize="0"/>
          <p:nvPr/>
        </p:nvPicPr>
        <p:blipFill>
          <a:blip r:embed="rId14">
            <a:alphaModFix/>
          </a:blip>
          <a:stretch>
            <a:fillRect/>
          </a:stretch>
        </p:blipFill>
        <p:spPr>
          <a:xfrm>
            <a:off x="3633539" y="1545048"/>
            <a:ext cx="1855786" cy="1041950"/>
          </a:xfrm>
          <a:prstGeom prst="rect">
            <a:avLst/>
          </a:prstGeom>
          <a:noFill/>
          <a:ln>
            <a:noFill/>
          </a:ln>
        </p:spPr>
      </p:pic>
      <p:sp>
        <p:nvSpPr>
          <p:cNvPr id="253" name="Google Shape;253;p22"/>
          <p:cNvSpPr/>
          <p:nvPr/>
        </p:nvSpPr>
        <p:spPr>
          <a:xfrm rot="542748">
            <a:off x="4500482" y="2799520"/>
            <a:ext cx="122119" cy="317182"/>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54" name="Google Shape;254;p22"/>
          <p:cNvSpPr/>
          <p:nvPr/>
        </p:nvSpPr>
        <p:spPr>
          <a:xfrm rot="-6658016">
            <a:off x="3323493" y="2572131"/>
            <a:ext cx="122405" cy="317072"/>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55" name="Google Shape;255;p22"/>
          <p:cNvSpPr/>
          <p:nvPr/>
        </p:nvSpPr>
        <p:spPr>
          <a:xfrm rot="-5602483">
            <a:off x="2966944" y="4805168"/>
            <a:ext cx="122312" cy="662263"/>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33"/>
                                        </p:tgtEl>
                                        <p:attrNameLst>
                                          <p:attrName>style.visibility</p:attrName>
                                        </p:attrNameLst>
                                      </p:cBhvr>
                                      <p:to>
                                        <p:strVal val="visible"/>
                                      </p:to>
                                    </p:set>
                                    <p:anim calcmode="lin" valueType="num">
                                      <p:cBhvr additive="base">
                                        <p:cTn dur="1000"/>
                                        <p:tgtEl>
                                          <p:spTgt spid="233"/>
                                        </p:tgtEl>
                                        <p:attrNameLst>
                                          <p:attrName>ppt_w</p:attrName>
                                        </p:attrNameLst>
                                      </p:cBhvr>
                                      <p:tavLst>
                                        <p:tav fmla="" tm="0">
                                          <p:val>
                                            <p:strVal val="0"/>
                                          </p:val>
                                        </p:tav>
                                        <p:tav fmla="" tm="100000">
                                          <p:val>
                                            <p:strVal val="#ppt_w"/>
                                          </p:val>
                                        </p:tav>
                                      </p:tavLst>
                                    </p:anim>
                                    <p:anim calcmode="lin" valueType="num">
                                      <p:cBhvr additive="base">
                                        <p:cTn dur="1000"/>
                                        <p:tgtEl>
                                          <p:spTgt spid="233"/>
                                        </p:tgtEl>
                                        <p:attrNameLst>
                                          <p:attrName>ppt_h</p:attrName>
                                        </p:attrNameLst>
                                      </p:cBhvr>
                                      <p:tavLst>
                                        <p:tav fmla="" tm="0">
                                          <p:val>
                                            <p:strVal val="0"/>
                                          </p:val>
                                        </p:tav>
                                        <p:tav fmla="" tm="100000">
                                          <p:val>
                                            <p:strVal val="#ppt_h"/>
                                          </p:val>
                                        </p:tav>
                                      </p:tavLst>
                                    </p:anim>
                                  </p:childTnLst>
                                </p:cTn>
                              </p:par>
                              <p:par>
                                <p:cTn fill="hold" nodeType="withEffect" presetClass="exit" presetID="23" presetSubtype="32">
                                  <p:stCondLst>
                                    <p:cond delay="0"/>
                                  </p:stCondLst>
                                  <p:childTnLst>
                                    <p:anim calcmode="lin" valueType="num">
                                      <p:cBhvr additive="base">
                                        <p:cTn dur="3000"/>
                                        <p:tgtEl>
                                          <p:spTgt spid="232"/>
                                        </p:tgtEl>
                                        <p:attrNameLst>
                                          <p:attrName>ppt_w</p:attrName>
                                        </p:attrNameLst>
                                      </p:cBhvr>
                                      <p:tavLst>
                                        <p:tav fmla="" tm="0">
                                          <p:val>
                                            <p:strVal val="#ppt_w"/>
                                          </p:val>
                                        </p:tav>
                                        <p:tav fmla="" tm="100000">
                                          <p:val>
                                            <p:strVal val="0"/>
                                          </p:val>
                                        </p:tav>
                                      </p:tavLst>
                                    </p:anim>
                                    <p:anim calcmode="lin" valueType="num">
                                      <p:cBhvr additive="base">
                                        <p:cTn dur="3000"/>
                                        <p:tgtEl>
                                          <p:spTgt spid="232"/>
                                        </p:tgtEl>
                                        <p:attrNameLst>
                                          <p:attrName>ppt_h</p:attrName>
                                        </p:attrNameLst>
                                      </p:cBhvr>
                                      <p:tavLst>
                                        <p:tav fmla="" tm="0">
                                          <p:val>
                                            <p:strVal val="#ppt_h"/>
                                          </p:val>
                                        </p:tav>
                                        <p:tav fmla="" tm="100000">
                                          <p:val>
                                            <p:strVal val="0"/>
                                          </p:val>
                                        </p:tav>
                                      </p:tavLst>
                                    </p:anim>
                                    <p:set>
                                      <p:cBhvr>
                                        <p:cTn dur="1" fill="hold">
                                          <p:stCondLst>
                                            <p:cond delay="3000"/>
                                          </p:stCondLst>
                                        </p:cTn>
                                        <p:tgtEl>
                                          <p:spTgt spid="232"/>
                                        </p:tgtEl>
                                        <p:attrNameLst>
                                          <p:attrName>style.visibility</p:attrName>
                                        </p:attrNameLst>
                                      </p:cBhvr>
                                      <p:to>
                                        <p:strVal val="hidden"/>
                                      </p:to>
                                    </p:set>
                                  </p:childTnLst>
                                </p:cTn>
                              </p:par>
                            </p:childTnLst>
                          </p:cTn>
                        </p:par>
                        <p:par>
                          <p:cTn fill="hold">
                            <p:stCondLst>
                              <p:cond delay="3000"/>
                            </p:stCondLst>
                            <p:childTnLst>
                              <p:par>
                                <p:cTn fill="hold" nodeType="afterEffect" presetClass="entr" presetID="23" presetSubtype="16">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1000"/>
                                        <p:tgtEl>
                                          <p:spTgt spid="246"/>
                                        </p:tgtEl>
                                        <p:attrNameLst>
                                          <p:attrName>ppt_w</p:attrName>
                                        </p:attrNameLst>
                                      </p:cBhvr>
                                      <p:tavLst>
                                        <p:tav fmla="" tm="0">
                                          <p:val>
                                            <p:strVal val="0"/>
                                          </p:val>
                                        </p:tav>
                                        <p:tav fmla="" tm="100000">
                                          <p:val>
                                            <p:strVal val="#ppt_w"/>
                                          </p:val>
                                        </p:tav>
                                      </p:tavLst>
                                    </p:anim>
                                    <p:anim calcmode="lin" valueType="num">
                                      <p:cBhvr additive="base">
                                        <p:cTn dur="1000"/>
                                        <p:tgtEl>
                                          <p:spTgt spid="246"/>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1000" fill="hold"/>
                                        <p:tgtEl>
                                          <p:spTgt spid="246"/>
                                        </p:tgtEl>
                                        <p:attrNameLst>
                                          <p:attrName>r</p:attrName>
                                        </p:attrNameLst>
                                      </p:cBhvr>
                                    </p:animRot>
                                  </p:childTnLst>
                                </p:cTn>
                              </p:par>
                            </p:childTnLst>
                          </p:cTn>
                        </p:par>
                        <p:par>
                          <p:cTn fill="hold">
                            <p:stCondLst>
                              <p:cond delay="4000"/>
                            </p:stCondLst>
                            <p:childTnLst>
                              <p:par>
                                <p:cTn fill="hold" nodeType="afterEffect" presetClass="entr" presetID="23" presetSubtype="16">
                                  <p:stCondLst>
                                    <p:cond delay="0"/>
                                  </p:stCondLst>
                                  <p:childTnLst>
                                    <p:set>
                                      <p:cBhvr>
                                        <p:cTn dur="1" fill="hold">
                                          <p:stCondLst>
                                            <p:cond delay="0"/>
                                          </p:stCondLst>
                                        </p:cTn>
                                        <p:tgtEl>
                                          <p:spTgt spid="245"/>
                                        </p:tgtEl>
                                        <p:attrNameLst>
                                          <p:attrName>style.visibility</p:attrName>
                                        </p:attrNameLst>
                                      </p:cBhvr>
                                      <p:to>
                                        <p:strVal val="visible"/>
                                      </p:to>
                                    </p:set>
                                    <p:anim calcmode="lin" valueType="num">
                                      <p:cBhvr additive="base">
                                        <p:cTn dur="1500"/>
                                        <p:tgtEl>
                                          <p:spTgt spid="245"/>
                                        </p:tgtEl>
                                        <p:attrNameLst>
                                          <p:attrName>ppt_w</p:attrName>
                                        </p:attrNameLst>
                                      </p:cBhvr>
                                      <p:tavLst>
                                        <p:tav fmla="" tm="0">
                                          <p:val>
                                            <p:strVal val="0"/>
                                          </p:val>
                                        </p:tav>
                                        <p:tav fmla="" tm="100000">
                                          <p:val>
                                            <p:strVal val="#ppt_w"/>
                                          </p:val>
                                        </p:tav>
                                      </p:tavLst>
                                    </p:anim>
                                    <p:anim calcmode="lin" valueType="num">
                                      <p:cBhvr additive="base">
                                        <p:cTn dur="1500"/>
                                        <p:tgtEl>
                                          <p:spTgt spid="245"/>
                                        </p:tgtEl>
                                        <p:attrNameLst>
                                          <p:attrName>ppt_h</p:attrName>
                                        </p:attrNameLst>
                                      </p:cBhvr>
                                      <p:tavLst>
                                        <p:tav fmla="" tm="0">
                                          <p:val>
                                            <p:strVal val="0"/>
                                          </p:val>
                                        </p:tav>
                                        <p:tav fmla="" tm="100000">
                                          <p:val>
                                            <p:strVal val="#ppt_h"/>
                                          </p:val>
                                        </p:tav>
                                      </p:tavLst>
                                    </p:anim>
                                  </p:childTnLst>
                                </p:cTn>
                              </p:par>
                            </p:childTnLst>
                          </p:cTn>
                        </p:par>
                        <p:par>
                          <p:cTn fill="hold">
                            <p:stCondLst>
                              <p:cond delay="5500"/>
                            </p:stCondLst>
                            <p:childTnLst>
                              <p:par>
                                <p:cTn fill="hold" nodeType="afterEffect" presetClass="entr" presetID="23" presetSubtype="16">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1000"/>
                                        <p:tgtEl>
                                          <p:spTgt spid="248"/>
                                        </p:tgtEl>
                                        <p:attrNameLst>
                                          <p:attrName>ppt_w</p:attrName>
                                        </p:attrNameLst>
                                      </p:cBhvr>
                                      <p:tavLst>
                                        <p:tav fmla="" tm="0">
                                          <p:val>
                                            <p:strVal val="0"/>
                                          </p:val>
                                        </p:tav>
                                        <p:tav fmla="" tm="100000">
                                          <p:val>
                                            <p:strVal val="#ppt_w"/>
                                          </p:val>
                                        </p:tav>
                                      </p:tavLst>
                                    </p:anim>
                                    <p:anim calcmode="lin" valueType="num">
                                      <p:cBhvr additive="base">
                                        <p:cTn dur="1000"/>
                                        <p:tgtEl>
                                          <p:spTgt spid="248"/>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1000" fill="hold"/>
                                        <p:tgtEl>
                                          <p:spTgt spid="248"/>
                                        </p:tgtEl>
                                        <p:attrNameLst>
                                          <p:attrName>r</p:attrName>
                                        </p:attrNameLst>
                                      </p:cBhvr>
                                    </p:animRot>
                                  </p:childTnLst>
                                </p:cTn>
                              </p:par>
                            </p:childTnLst>
                          </p:cTn>
                        </p:par>
                        <p:par>
                          <p:cTn fill="hold">
                            <p:stCondLst>
                              <p:cond delay="6500"/>
                            </p:stCondLst>
                            <p:childTnLst>
                              <p:par>
                                <p:cTn fill="hold" nodeType="afterEffect" presetClass="entr" presetID="23" presetSubtype="16">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1500"/>
                                        <p:tgtEl>
                                          <p:spTgt spid="247"/>
                                        </p:tgtEl>
                                        <p:attrNameLst>
                                          <p:attrName>ppt_w</p:attrName>
                                        </p:attrNameLst>
                                      </p:cBhvr>
                                      <p:tavLst>
                                        <p:tav fmla="" tm="0">
                                          <p:val>
                                            <p:strVal val="0"/>
                                          </p:val>
                                        </p:tav>
                                        <p:tav fmla="" tm="100000">
                                          <p:val>
                                            <p:strVal val="#ppt_w"/>
                                          </p:val>
                                        </p:tav>
                                      </p:tavLst>
                                    </p:anim>
                                    <p:anim calcmode="lin" valueType="num">
                                      <p:cBhvr additive="base">
                                        <p:cTn dur="1500"/>
                                        <p:tgtEl>
                                          <p:spTgt spid="247"/>
                                        </p:tgtEl>
                                        <p:attrNameLst>
                                          <p:attrName>ppt_h</p:attrName>
                                        </p:attrNameLst>
                                      </p:cBhvr>
                                      <p:tavLst>
                                        <p:tav fmla="" tm="0">
                                          <p:val>
                                            <p:strVal val="0"/>
                                          </p:val>
                                        </p:tav>
                                        <p:tav fmla="" tm="100000">
                                          <p:val>
                                            <p:strVal val="#ppt_h"/>
                                          </p:val>
                                        </p:tav>
                                      </p:tavLst>
                                    </p:anim>
                                  </p:childTnLst>
                                </p:cTn>
                              </p:par>
                            </p:childTnLst>
                          </p:cTn>
                        </p:par>
                        <p:par>
                          <p:cTn fill="hold">
                            <p:stCondLst>
                              <p:cond delay="8000"/>
                            </p:stCondLst>
                            <p:childTnLst>
                              <p:par>
                                <p:cTn fill="hold" nodeType="afterEffect" presetClass="entr" presetID="23" presetSubtype="16">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1000"/>
                                        <p:tgtEl>
                                          <p:spTgt spid="249"/>
                                        </p:tgtEl>
                                        <p:attrNameLst>
                                          <p:attrName>ppt_w</p:attrName>
                                        </p:attrNameLst>
                                      </p:cBhvr>
                                      <p:tavLst>
                                        <p:tav fmla="" tm="0">
                                          <p:val>
                                            <p:strVal val="0"/>
                                          </p:val>
                                        </p:tav>
                                        <p:tav fmla="" tm="100000">
                                          <p:val>
                                            <p:strVal val="#ppt_w"/>
                                          </p:val>
                                        </p:tav>
                                      </p:tavLst>
                                    </p:anim>
                                    <p:anim calcmode="lin" valueType="num">
                                      <p:cBhvr additive="base">
                                        <p:cTn dur="1000"/>
                                        <p:tgtEl>
                                          <p:spTgt spid="249"/>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1000" fill="hold"/>
                                        <p:tgtEl>
                                          <p:spTgt spid="249"/>
                                        </p:tgtEl>
                                        <p:attrNameLst>
                                          <p:attrName>r</p:attrName>
                                        </p:attrNameLst>
                                      </p:cBhvr>
                                    </p:animRot>
                                  </p:childTnLst>
                                </p:cTn>
                              </p:par>
                              <p:par>
                                <p:cTn fill="hold" nodeType="withEffect" presetClass="entr" presetID="23" presetSubtype="16">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2000"/>
                                        <p:tgtEl>
                                          <p:spTgt spid="250"/>
                                        </p:tgtEl>
                                        <p:attrNameLst>
                                          <p:attrName>ppt_w</p:attrName>
                                        </p:attrNameLst>
                                      </p:cBhvr>
                                      <p:tavLst>
                                        <p:tav fmla="" tm="0">
                                          <p:val>
                                            <p:strVal val="0"/>
                                          </p:val>
                                        </p:tav>
                                        <p:tav fmla="" tm="100000">
                                          <p:val>
                                            <p:strVal val="#ppt_w"/>
                                          </p:val>
                                        </p:tav>
                                      </p:tavLst>
                                    </p:anim>
                                    <p:anim calcmode="lin" valueType="num">
                                      <p:cBhvr additive="base">
                                        <p:cTn dur="2000"/>
                                        <p:tgtEl>
                                          <p:spTgt spid="250"/>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2000" fill="hold"/>
                                        <p:tgtEl>
                                          <p:spTgt spid="250"/>
                                        </p:tgtEl>
                                        <p:attrNameLst>
                                          <p:attrName>r</p:attrName>
                                        </p:attrNameLst>
                                      </p:cBhvr>
                                    </p:animRot>
                                  </p:childTnLst>
                                </p:cTn>
                              </p:par>
                            </p:childTnLst>
                          </p:cTn>
                        </p:par>
                        <p:par>
                          <p:cTn fill="hold">
                            <p:stCondLst>
                              <p:cond delay="10000"/>
                            </p:stCondLst>
                            <p:childTnLst>
                              <p:par>
                                <p:cTn fill="hold" nodeType="afterEffect" presetClass="entr" presetID="23" presetSubtype="16">
                                  <p:stCondLst>
                                    <p:cond delay="0"/>
                                  </p:stCondLst>
                                  <p:childTnLst>
                                    <p:set>
                                      <p:cBhvr>
                                        <p:cTn dur="1" fill="hold">
                                          <p:stCondLst>
                                            <p:cond delay="0"/>
                                          </p:stCondLst>
                                        </p:cTn>
                                        <p:tgtEl>
                                          <p:spTgt spid="251"/>
                                        </p:tgtEl>
                                        <p:attrNameLst>
                                          <p:attrName>style.visibility</p:attrName>
                                        </p:attrNameLst>
                                      </p:cBhvr>
                                      <p:to>
                                        <p:strVal val="visible"/>
                                      </p:to>
                                    </p:set>
                                    <p:anim calcmode="lin" valueType="num">
                                      <p:cBhvr additive="base">
                                        <p:cTn dur="1500"/>
                                        <p:tgtEl>
                                          <p:spTgt spid="251"/>
                                        </p:tgtEl>
                                        <p:attrNameLst>
                                          <p:attrName>ppt_w</p:attrName>
                                        </p:attrNameLst>
                                      </p:cBhvr>
                                      <p:tavLst>
                                        <p:tav fmla="" tm="0">
                                          <p:val>
                                            <p:strVal val="0"/>
                                          </p:val>
                                        </p:tav>
                                        <p:tav fmla="" tm="100000">
                                          <p:val>
                                            <p:strVal val="#ppt_w"/>
                                          </p:val>
                                        </p:tav>
                                      </p:tavLst>
                                    </p:anim>
                                    <p:anim calcmode="lin" valueType="num">
                                      <p:cBhvr additive="base">
                                        <p:cTn dur="1500"/>
                                        <p:tgtEl>
                                          <p:spTgt spid="251"/>
                                        </p:tgtEl>
                                        <p:attrNameLst>
                                          <p:attrName>ppt_h</p:attrName>
                                        </p:attrNameLst>
                                      </p:cBhvr>
                                      <p:tavLst>
                                        <p:tav fmla="" tm="0">
                                          <p:val>
                                            <p:strVal val="0"/>
                                          </p:val>
                                        </p:tav>
                                        <p:tav fmla="" tm="100000">
                                          <p:val>
                                            <p:strVal val="#ppt_h"/>
                                          </p:val>
                                        </p:tav>
                                      </p:tavLst>
                                    </p:anim>
                                  </p:childTnLst>
                                </p:cTn>
                              </p:par>
                            </p:childTnLst>
                          </p:cTn>
                        </p:par>
                        <p:par>
                          <p:cTn fill="hold">
                            <p:stCondLst>
                              <p:cond delay="11500"/>
                            </p:stCondLst>
                            <p:childTnLst>
                              <p:par>
                                <p:cTn fill="hold" nodeType="afterEffect" presetClass="entr" presetID="23" presetSubtype="16">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1000"/>
                                        <p:tgtEl>
                                          <p:spTgt spid="253"/>
                                        </p:tgtEl>
                                        <p:attrNameLst>
                                          <p:attrName>ppt_w</p:attrName>
                                        </p:attrNameLst>
                                      </p:cBhvr>
                                      <p:tavLst>
                                        <p:tav fmla="" tm="0">
                                          <p:val>
                                            <p:strVal val="0"/>
                                          </p:val>
                                        </p:tav>
                                        <p:tav fmla="" tm="100000">
                                          <p:val>
                                            <p:strVal val="#ppt_w"/>
                                          </p:val>
                                        </p:tav>
                                      </p:tavLst>
                                    </p:anim>
                                    <p:anim calcmode="lin" valueType="num">
                                      <p:cBhvr additive="base">
                                        <p:cTn dur="1000"/>
                                        <p:tgtEl>
                                          <p:spTgt spid="253"/>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1000" fill="hold"/>
                                        <p:tgtEl>
                                          <p:spTgt spid="253"/>
                                        </p:tgtEl>
                                        <p:attrNameLst>
                                          <p:attrName>r</p:attrName>
                                        </p:attrNameLst>
                                      </p:cBhvr>
                                    </p:animRot>
                                  </p:childTnLst>
                                </p:cTn>
                              </p:par>
                            </p:childTnLst>
                          </p:cTn>
                        </p:par>
                        <p:par>
                          <p:cTn fill="hold">
                            <p:stCondLst>
                              <p:cond delay="12500"/>
                            </p:stCondLst>
                            <p:childTnLst>
                              <p:par>
                                <p:cTn fill="hold" nodeType="afterEffect" presetClass="entr" presetID="23" presetSubtype="16">
                                  <p:stCondLst>
                                    <p:cond delay="0"/>
                                  </p:stCondLst>
                                  <p:childTnLst>
                                    <p:set>
                                      <p:cBhvr>
                                        <p:cTn dur="1" fill="hold">
                                          <p:stCondLst>
                                            <p:cond delay="0"/>
                                          </p:stCondLst>
                                        </p:cTn>
                                        <p:tgtEl>
                                          <p:spTgt spid="252"/>
                                        </p:tgtEl>
                                        <p:attrNameLst>
                                          <p:attrName>style.visibility</p:attrName>
                                        </p:attrNameLst>
                                      </p:cBhvr>
                                      <p:to>
                                        <p:strVal val="visible"/>
                                      </p:to>
                                    </p:set>
                                    <p:anim calcmode="lin" valueType="num">
                                      <p:cBhvr additive="base">
                                        <p:cTn dur="1000"/>
                                        <p:tgtEl>
                                          <p:spTgt spid="252"/>
                                        </p:tgtEl>
                                        <p:attrNameLst>
                                          <p:attrName>ppt_w</p:attrName>
                                        </p:attrNameLst>
                                      </p:cBhvr>
                                      <p:tavLst>
                                        <p:tav fmla="" tm="0">
                                          <p:val>
                                            <p:strVal val="0"/>
                                          </p:val>
                                        </p:tav>
                                        <p:tav fmla="" tm="100000">
                                          <p:val>
                                            <p:strVal val="#ppt_w"/>
                                          </p:val>
                                        </p:tav>
                                      </p:tavLst>
                                    </p:anim>
                                    <p:anim calcmode="lin" valueType="num">
                                      <p:cBhvr additive="base">
                                        <p:cTn dur="1000"/>
                                        <p:tgtEl>
                                          <p:spTgt spid="252"/>
                                        </p:tgtEl>
                                        <p:attrNameLst>
                                          <p:attrName>ppt_h</p:attrName>
                                        </p:attrNameLst>
                                      </p:cBhvr>
                                      <p:tavLst>
                                        <p:tav fmla="" tm="0">
                                          <p:val>
                                            <p:strVal val="0"/>
                                          </p:val>
                                        </p:tav>
                                        <p:tav fmla="" tm="100000">
                                          <p:val>
                                            <p:strVal val="#ppt_h"/>
                                          </p:val>
                                        </p:tav>
                                      </p:tavLst>
                                    </p:anim>
                                  </p:childTnLst>
                                </p:cTn>
                              </p:par>
                            </p:childTnLst>
                          </p:cTn>
                        </p:par>
                        <p:par>
                          <p:cTn fill="hold">
                            <p:stCondLst>
                              <p:cond delay="13500"/>
                            </p:stCondLst>
                            <p:childTnLst>
                              <p:par>
                                <p:cTn fill="hold" nodeType="afterEffect" presetClass="entr" presetID="23" presetSubtype="16">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1000"/>
                                        <p:tgtEl>
                                          <p:spTgt spid="254"/>
                                        </p:tgtEl>
                                        <p:attrNameLst>
                                          <p:attrName>ppt_w</p:attrName>
                                        </p:attrNameLst>
                                      </p:cBhvr>
                                      <p:tavLst>
                                        <p:tav fmla="" tm="0">
                                          <p:val>
                                            <p:strVal val="0"/>
                                          </p:val>
                                        </p:tav>
                                        <p:tav fmla="" tm="100000">
                                          <p:val>
                                            <p:strVal val="#ppt_w"/>
                                          </p:val>
                                        </p:tav>
                                      </p:tavLst>
                                    </p:anim>
                                    <p:anim calcmode="lin" valueType="num">
                                      <p:cBhvr additive="base">
                                        <p:cTn dur="1000"/>
                                        <p:tgtEl>
                                          <p:spTgt spid="254"/>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1000" fill="hold"/>
                                        <p:tgtEl>
                                          <p:spTgt spid="254"/>
                                        </p:tgtEl>
                                        <p:attrNameLst>
                                          <p:attrName>r</p:attrName>
                                        </p:attrNameLst>
                                      </p:cBhvr>
                                    </p:animRot>
                                  </p:childTnLst>
                                </p:cTn>
                              </p:par>
                              <p:par>
                                <p:cTn fill="hold" nodeType="withEffect" presetClass="entr" presetID="23" presetSubtype="16">
                                  <p:stCondLst>
                                    <p:cond delay="0"/>
                                  </p:stCondLst>
                                  <p:childTnLst>
                                    <p:set>
                                      <p:cBhvr>
                                        <p:cTn dur="1" fill="hold">
                                          <p:stCondLst>
                                            <p:cond delay="0"/>
                                          </p:stCondLst>
                                        </p:cTn>
                                        <p:tgtEl>
                                          <p:spTgt spid="255"/>
                                        </p:tgtEl>
                                        <p:attrNameLst>
                                          <p:attrName>style.visibility</p:attrName>
                                        </p:attrNameLst>
                                      </p:cBhvr>
                                      <p:to>
                                        <p:strVal val="visible"/>
                                      </p:to>
                                    </p:set>
                                    <p:anim calcmode="lin" valueType="num">
                                      <p:cBhvr additive="base">
                                        <p:cTn dur="2000"/>
                                        <p:tgtEl>
                                          <p:spTgt spid="255"/>
                                        </p:tgtEl>
                                        <p:attrNameLst>
                                          <p:attrName>ppt_w</p:attrName>
                                        </p:attrNameLst>
                                      </p:cBhvr>
                                      <p:tavLst>
                                        <p:tav fmla="" tm="0">
                                          <p:val>
                                            <p:strVal val="0"/>
                                          </p:val>
                                        </p:tav>
                                        <p:tav fmla="" tm="100000">
                                          <p:val>
                                            <p:strVal val="#ppt_w"/>
                                          </p:val>
                                        </p:tav>
                                      </p:tavLst>
                                    </p:anim>
                                    <p:anim calcmode="lin" valueType="num">
                                      <p:cBhvr additive="base">
                                        <p:cTn dur="2000"/>
                                        <p:tgtEl>
                                          <p:spTgt spid="255"/>
                                        </p:tgtEl>
                                        <p:attrNameLst>
                                          <p:attrName>ppt_h</p:attrName>
                                        </p:attrNameLst>
                                      </p:cBhvr>
                                      <p:tavLst>
                                        <p:tav fmla="" tm="0">
                                          <p:val>
                                            <p:strVal val="0"/>
                                          </p:val>
                                        </p:tav>
                                        <p:tav fmla="" tm="100000">
                                          <p:val>
                                            <p:strVal val="#ppt_h"/>
                                          </p:val>
                                        </p:tav>
                                      </p:tavLst>
                                    </p:anim>
                                  </p:childTnLst>
                                </p:cTn>
                              </p:par>
                              <p:par>
                                <p:cTn fill="hold" nodeType="withEffect" presetClass="emph" presetID="8" presetSubtype="0">
                                  <p:stCondLst>
                                    <p:cond delay="0"/>
                                  </p:stCondLst>
                                  <p:childTnLst>
                                    <p:animRot by="-21600000">
                                      <p:cBhvr>
                                        <p:cTn dur="2000" fill="hold"/>
                                        <p:tgtEl>
                                          <p:spTgt spid="255"/>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Google Shape;261;p23"/>
          <p:cNvPicPr preferRelativeResize="0"/>
          <p:nvPr/>
        </p:nvPicPr>
        <p:blipFill rotWithShape="1">
          <a:blip r:embed="rId3">
            <a:alphaModFix/>
          </a:blip>
          <a:srcRect b="0" l="0" r="0" t="0"/>
          <a:stretch/>
        </p:blipFill>
        <p:spPr>
          <a:xfrm>
            <a:off x="4880795" y="4815515"/>
            <a:ext cx="2377185" cy="1572473"/>
          </a:xfrm>
          <a:prstGeom prst="rect">
            <a:avLst/>
          </a:prstGeom>
          <a:noFill/>
          <a:ln>
            <a:noFill/>
          </a:ln>
        </p:spPr>
      </p:pic>
      <p:sp>
        <p:nvSpPr>
          <p:cNvPr id="262" name="Google Shape;262;p23"/>
          <p:cNvSpPr txBox="1"/>
          <p:nvPr>
            <p:ph type="title"/>
          </p:nvPr>
        </p:nvSpPr>
        <p:spPr>
          <a:xfrm>
            <a:off x="409433" y="130180"/>
            <a:ext cx="11307170"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520"/>
              <a:buFont typeface="Cabin"/>
              <a:buNone/>
            </a:pPr>
            <a:r>
              <a:rPr lang="en-US" sz="2520"/>
              <a:t>OUR VISION - HELPING OTHERS CONNECT “PARTS TO PURPOSES”</a:t>
            </a:r>
            <a:endParaRPr/>
          </a:p>
        </p:txBody>
      </p:sp>
      <p:pic>
        <p:nvPicPr>
          <p:cNvPr id="263" name="Google Shape;263;p23"/>
          <p:cNvPicPr preferRelativeResize="0"/>
          <p:nvPr/>
        </p:nvPicPr>
        <p:blipFill rotWithShape="1">
          <a:blip r:embed="rId4">
            <a:alphaModFix/>
          </a:blip>
          <a:srcRect b="0" l="0" r="0" t="0"/>
          <a:stretch/>
        </p:blipFill>
        <p:spPr>
          <a:xfrm>
            <a:off x="970053" y="1952063"/>
            <a:ext cx="1142563" cy="1471270"/>
          </a:xfrm>
          <a:prstGeom prst="rect">
            <a:avLst/>
          </a:prstGeom>
          <a:noFill/>
          <a:ln>
            <a:noFill/>
          </a:ln>
          <a:effectLst>
            <a:outerShdw blurRad="50800" rotWithShape="0" algn="ctr" dir="5400000" dist="50800">
              <a:srgbClr val="000000">
                <a:alpha val="0"/>
              </a:srgbClr>
            </a:outerShdw>
          </a:effectLst>
        </p:spPr>
      </p:pic>
      <p:pic>
        <p:nvPicPr>
          <p:cNvPr id="264" name="Google Shape;264;p23"/>
          <p:cNvPicPr preferRelativeResize="0"/>
          <p:nvPr/>
        </p:nvPicPr>
        <p:blipFill rotWithShape="1">
          <a:blip r:embed="rId5">
            <a:alphaModFix/>
          </a:blip>
          <a:srcRect b="0" l="0" r="0" t="0"/>
          <a:stretch/>
        </p:blipFill>
        <p:spPr>
          <a:xfrm>
            <a:off x="547514" y="4947105"/>
            <a:ext cx="1386992" cy="1386992"/>
          </a:xfrm>
          <a:prstGeom prst="rect">
            <a:avLst/>
          </a:prstGeom>
          <a:noFill/>
          <a:ln>
            <a:noFill/>
          </a:ln>
        </p:spPr>
      </p:pic>
      <p:sp>
        <p:nvSpPr>
          <p:cNvPr id="265" name="Google Shape;265;p23"/>
          <p:cNvSpPr/>
          <p:nvPr/>
        </p:nvSpPr>
        <p:spPr>
          <a:xfrm rot="5400000">
            <a:off x="2466670" y="2348943"/>
            <a:ext cx="346295" cy="725377"/>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266" name="Google Shape;266;p23"/>
          <p:cNvSpPr/>
          <p:nvPr/>
        </p:nvSpPr>
        <p:spPr>
          <a:xfrm rot="5400000">
            <a:off x="2466669" y="5277912"/>
            <a:ext cx="346295" cy="725377"/>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pic>
        <p:nvPicPr>
          <p:cNvPr id="267" name="Google Shape;267;p23"/>
          <p:cNvPicPr preferRelativeResize="0"/>
          <p:nvPr/>
        </p:nvPicPr>
        <p:blipFill rotWithShape="1">
          <a:blip r:embed="rId6">
            <a:alphaModFix/>
          </a:blip>
          <a:srcRect b="0" l="0" r="0" t="0"/>
          <a:stretch/>
        </p:blipFill>
        <p:spPr>
          <a:xfrm>
            <a:off x="3242780" y="2043347"/>
            <a:ext cx="2271103" cy="1277874"/>
          </a:xfrm>
          <a:prstGeom prst="rect">
            <a:avLst/>
          </a:prstGeom>
          <a:noFill/>
          <a:ln>
            <a:noFill/>
          </a:ln>
        </p:spPr>
      </p:pic>
      <p:pic>
        <p:nvPicPr>
          <p:cNvPr id="268" name="Google Shape;268;p23"/>
          <p:cNvPicPr preferRelativeResize="0"/>
          <p:nvPr/>
        </p:nvPicPr>
        <p:blipFill rotWithShape="1">
          <a:blip r:embed="rId7">
            <a:alphaModFix/>
          </a:blip>
          <a:srcRect b="0" l="0" r="0" t="0"/>
          <a:stretch/>
        </p:blipFill>
        <p:spPr>
          <a:xfrm>
            <a:off x="8029667" y="2160673"/>
            <a:ext cx="3413161" cy="3413161"/>
          </a:xfrm>
          <a:prstGeom prst="rect">
            <a:avLst/>
          </a:prstGeom>
          <a:noFill/>
          <a:ln cap="flat" cmpd="sng" w="38100">
            <a:solidFill>
              <a:srgbClr val="7B7265"/>
            </a:solidFill>
            <a:prstDash val="solid"/>
            <a:round/>
            <a:headEnd len="sm" w="sm" type="none"/>
            <a:tailEnd len="sm" w="sm" type="none"/>
          </a:ln>
        </p:spPr>
      </p:pic>
      <p:pic>
        <p:nvPicPr>
          <p:cNvPr id="269" name="Google Shape;269;p23"/>
          <p:cNvPicPr preferRelativeResize="0"/>
          <p:nvPr/>
        </p:nvPicPr>
        <p:blipFill rotWithShape="1">
          <a:blip r:embed="rId8">
            <a:alphaModFix/>
          </a:blip>
          <a:srcRect b="0" l="0" r="0" t="0"/>
          <a:stretch/>
        </p:blipFill>
        <p:spPr>
          <a:xfrm>
            <a:off x="4554533" y="3002271"/>
            <a:ext cx="1989422" cy="1311775"/>
          </a:xfrm>
          <a:prstGeom prst="rect">
            <a:avLst/>
          </a:prstGeom>
          <a:noFill/>
          <a:ln>
            <a:noFill/>
          </a:ln>
        </p:spPr>
      </p:pic>
      <p:pic>
        <p:nvPicPr>
          <p:cNvPr id="270" name="Google Shape;270;p23"/>
          <p:cNvPicPr preferRelativeResize="0"/>
          <p:nvPr/>
        </p:nvPicPr>
        <p:blipFill rotWithShape="1">
          <a:blip r:embed="rId9">
            <a:alphaModFix/>
          </a:blip>
          <a:srcRect b="0" l="0" r="0" t="0"/>
          <a:stretch/>
        </p:blipFill>
        <p:spPr>
          <a:xfrm>
            <a:off x="3418981" y="3867254"/>
            <a:ext cx="2271103" cy="1572473"/>
          </a:xfrm>
          <a:prstGeom prst="rect">
            <a:avLst/>
          </a:prstGeom>
          <a:noFill/>
          <a:ln>
            <a:noFill/>
          </a:ln>
        </p:spPr>
      </p:pic>
      <p:pic>
        <p:nvPicPr>
          <p:cNvPr id="271" name="Google Shape;271;p23"/>
          <p:cNvPicPr preferRelativeResize="0"/>
          <p:nvPr/>
        </p:nvPicPr>
        <p:blipFill rotWithShape="1">
          <a:blip r:embed="rId10">
            <a:alphaModFix/>
          </a:blip>
          <a:srcRect b="0" l="0" r="0" t="0"/>
          <a:stretch/>
        </p:blipFill>
        <p:spPr>
          <a:xfrm>
            <a:off x="6158780" y="1841677"/>
            <a:ext cx="2118091" cy="1393613"/>
          </a:xfrm>
          <a:prstGeom prst="rect">
            <a:avLst/>
          </a:prstGeom>
          <a:noFill/>
          <a:ln>
            <a:noFill/>
          </a:ln>
        </p:spPr>
      </p:pic>
      <p:pic>
        <p:nvPicPr>
          <p:cNvPr id="272" name="Google Shape;272;p23"/>
          <p:cNvPicPr preferRelativeResize="0"/>
          <p:nvPr/>
        </p:nvPicPr>
        <p:blipFill rotWithShape="1">
          <a:blip r:embed="rId11">
            <a:alphaModFix/>
          </a:blip>
          <a:srcRect b="0" l="0" r="0" t="0"/>
          <a:stretch/>
        </p:blipFill>
        <p:spPr>
          <a:xfrm>
            <a:off x="842090" y="3709946"/>
            <a:ext cx="1193300" cy="1041955"/>
          </a:xfrm>
          <a:prstGeom prst="rect">
            <a:avLst/>
          </a:prstGeom>
          <a:noFill/>
          <a:ln>
            <a:noFill/>
          </a:ln>
        </p:spPr>
      </p:pic>
      <p:sp>
        <p:nvSpPr>
          <p:cNvPr id="273" name="Google Shape;273;p23"/>
          <p:cNvSpPr/>
          <p:nvPr/>
        </p:nvSpPr>
        <p:spPr>
          <a:xfrm rot="5400000">
            <a:off x="2466668" y="3868234"/>
            <a:ext cx="346295" cy="725377"/>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pic>
        <p:nvPicPr>
          <p:cNvPr id="274" name="Google Shape;274;p23"/>
          <p:cNvPicPr preferRelativeResize="0"/>
          <p:nvPr/>
        </p:nvPicPr>
        <p:blipFill rotWithShape="1">
          <a:blip r:embed="rId12">
            <a:alphaModFix/>
          </a:blip>
          <a:srcRect b="0" l="0" r="0" t="0"/>
          <a:stretch/>
        </p:blipFill>
        <p:spPr>
          <a:xfrm>
            <a:off x="6322460" y="3622711"/>
            <a:ext cx="2040322" cy="953917"/>
          </a:xfrm>
          <a:prstGeom prst="rect">
            <a:avLst/>
          </a:prstGeom>
          <a:noFill/>
          <a:ln>
            <a:noFill/>
          </a:ln>
        </p:spPr>
      </p:pic>
      <p:pic>
        <p:nvPicPr>
          <p:cNvPr id="275" name="Google Shape;275;p23"/>
          <p:cNvPicPr preferRelativeResize="0"/>
          <p:nvPr/>
        </p:nvPicPr>
        <p:blipFill rotWithShape="1">
          <a:blip r:embed="rId13">
            <a:alphaModFix/>
          </a:blip>
          <a:srcRect b="0" l="0" r="0" t="0"/>
          <a:stretch/>
        </p:blipFill>
        <p:spPr>
          <a:xfrm>
            <a:off x="7009903" y="4537385"/>
            <a:ext cx="1709891" cy="170989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pic>
        <p:nvPicPr>
          <p:cNvPr id="98" name="Google Shape;98;p14"/>
          <p:cNvPicPr preferRelativeResize="0"/>
          <p:nvPr/>
        </p:nvPicPr>
        <p:blipFill rotWithShape="1">
          <a:blip r:embed="rId3">
            <a:alphaModFix/>
          </a:blip>
          <a:srcRect b="0" l="0" r="0" t="0"/>
          <a:stretch/>
        </p:blipFill>
        <p:spPr>
          <a:xfrm>
            <a:off x="1228068" y="1691770"/>
            <a:ext cx="3958702" cy="4721825"/>
          </a:xfrm>
          <a:prstGeom prst="rect">
            <a:avLst/>
          </a:prstGeom>
          <a:noFill/>
          <a:ln>
            <a:noFill/>
          </a:ln>
        </p:spPr>
      </p:pic>
      <p:pic>
        <p:nvPicPr>
          <p:cNvPr id="99" name="Google Shape;99;p14"/>
          <p:cNvPicPr preferRelativeResize="0"/>
          <p:nvPr/>
        </p:nvPicPr>
        <p:blipFill rotWithShape="1">
          <a:blip r:embed="rId4">
            <a:alphaModFix/>
          </a:blip>
          <a:srcRect b="0" l="0" r="0" t="0"/>
          <a:stretch/>
        </p:blipFill>
        <p:spPr>
          <a:xfrm>
            <a:off x="1813774" y="4753395"/>
            <a:ext cx="941195" cy="1211970"/>
          </a:xfrm>
          <a:prstGeom prst="rect">
            <a:avLst/>
          </a:prstGeom>
          <a:noFill/>
          <a:ln>
            <a:noFill/>
          </a:ln>
          <a:effectLst>
            <a:outerShdw blurRad="50800" rotWithShape="0" algn="ctr" dir="5400000" dist="50800">
              <a:srgbClr val="000000">
                <a:alpha val="0"/>
              </a:srgbClr>
            </a:outerShdw>
          </a:effectLst>
        </p:spPr>
      </p:pic>
      <p:pic>
        <p:nvPicPr>
          <p:cNvPr id="100" name="Google Shape;100;p14"/>
          <p:cNvPicPr preferRelativeResize="0"/>
          <p:nvPr/>
        </p:nvPicPr>
        <p:blipFill rotWithShape="1">
          <a:blip r:embed="rId5">
            <a:alphaModFix/>
          </a:blip>
          <a:srcRect b="0" l="0" r="0" t="0"/>
          <a:stretch/>
        </p:blipFill>
        <p:spPr>
          <a:xfrm>
            <a:off x="3579322" y="4223279"/>
            <a:ext cx="1204305" cy="1204305"/>
          </a:xfrm>
          <a:prstGeom prst="rect">
            <a:avLst/>
          </a:prstGeom>
          <a:noFill/>
          <a:ln>
            <a:noFill/>
          </a:ln>
        </p:spPr>
      </p:pic>
      <p:pic>
        <p:nvPicPr>
          <p:cNvPr id="101" name="Google Shape;101;p14"/>
          <p:cNvPicPr preferRelativeResize="0"/>
          <p:nvPr/>
        </p:nvPicPr>
        <p:blipFill rotWithShape="1">
          <a:blip r:embed="rId6">
            <a:alphaModFix/>
          </a:blip>
          <a:srcRect b="0" l="0" r="0" t="0"/>
          <a:stretch/>
        </p:blipFill>
        <p:spPr>
          <a:xfrm>
            <a:off x="4754121" y="4319855"/>
            <a:ext cx="824353" cy="1011152"/>
          </a:xfrm>
          <a:prstGeom prst="rect">
            <a:avLst/>
          </a:prstGeom>
          <a:noFill/>
          <a:ln>
            <a:noFill/>
          </a:ln>
        </p:spPr>
      </p:pic>
      <p:pic>
        <p:nvPicPr>
          <p:cNvPr id="102" name="Google Shape;102;p14"/>
          <p:cNvPicPr preferRelativeResize="0"/>
          <p:nvPr/>
        </p:nvPicPr>
        <p:blipFill rotWithShape="1">
          <a:blip r:embed="rId7">
            <a:alphaModFix/>
          </a:blip>
          <a:srcRect b="0" l="0" r="0" t="0"/>
          <a:stretch/>
        </p:blipFill>
        <p:spPr>
          <a:xfrm>
            <a:off x="1069086" y="5078295"/>
            <a:ext cx="1045841" cy="1045841"/>
          </a:xfrm>
          <a:prstGeom prst="rect">
            <a:avLst/>
          </a:prstGeom>
          <a:noFill/>
          <a:ln>
            <a:noFill/>
          </a:ln>
        </p:spPr>
      </p:pic>
      <p:sp>
        <p:nvSpPr>
          <p:cNvPr id="103" name="Google Shape;103;p14"/>
          <p:cNvSpPr txBox="1"/>
          <p:nvPr/>
        </p:nvSpPr>
        <p:spPr>
          <a:xfrm>
            <a:off x="3954062" y="5331007"/>
            <a:ext cx="1851341" cy="58477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chemeClr val="dk1"/>
                </a:solidFill>
                <a:latin typeface="Calibri"/>
                <a:ea typeface="Calibri"/>
                <a:cs typeface="Calibri"/>
                <a:sym typeface="Calibri"/>
              </a:rPr>
              <a:t>$1.50 / student</a:t>
            </a:r>
            <a:endParaRPr/>
          </a:p>
          <a:p>
            <a:pPr indent="0" lvl="0" marL="0" marR="0" rtl="0" algn="ctr">
              <a:spcBef>
                <a:spcPts val="0"/>
              </a:spcBef>
              <a:spcAft>
                <a:spcPts val="0"/>
              </a:spcAft>
              <a:buNone/>
            </a:pPr>
            <a:r>
              <a:rPr b="0" i="0" lang="en-US" sz="1600" u="none" cap="none" strike="noStrike">
                <a:solidFill>
                  <a:schemeClr val="dk1"/>
                </a:solidFill>
                <a:latin typeface="Calibri"/>
                <a:ea typeface="Calibri"/>
                <a:cs typeface="Calibri"/>
                <a:sym typeface="Calibri"/>
              </a:rPr>
              <a:t>*$450/year</a:t>
            </a:r>
            <a:endParaRPr/>
          </a:p>
        </p:txBody>
      </p:sp>
      <p:sp>
        <p:nvSpPr>
          <p:cNvPr id="104" name="Google Shape;104;p14"/>
          <p:cNvSpPr txBox="1"/>
          <p:nvPr/>
        </p:nvSpPr>
        <p:spPr>
          <a:xfrm>
            <a:off x="1117252" y="6010727"/>
            <a:ext cx="1762214" cy="58477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chemeClr val="dk1"/>
                </a:solidFill>
                <a:latin typeface="Calibri"/>
                <a:ea typeface="Calibri"/>
                <a:cs typeface="Calibri"/>
                <a:sym typeface="Calibri"/>
              </a:rPr>
              <a:t>$3.00 / student</a:t>
            </a:r>
            <a:endParaRPr/>
          </a:p>
          <a:p>
            <a:pPr indent="0" lvl="0" marL="0" marR="0" rtl="0" algn="ctr">
              <a:spcBef>
                <a:spcPts val="0"/>
              </a:spcBef>
              <a:spcAft>
                <a:spcPts val="0"/>
              </a:spcAft>
              <a:buNone/>
            </a:pPr>
            <a:r>
              <a:rPr b="0" i="0" lang="en-US" sz="1600" u="none" cap="none" strike="noStrike">
                <a:solidFill>
                  <a:schemeClr val="dk1"/>
                </a:solidFill>
                <a:latin typeface="Calibri"/>
                <a:ea typeface="Calibri"/>
                <a:cs typeface="Calibri"/>
                <a:sym typeface="Calibri"/>
              </a:rPr>
              <a:t>*$600/year</a:t>
            </a:r>
            <a:endParaRPr/>
          </a:p>
        </p:txBody>
      </p:sp>
      <p:sp>
        <p:nvSpPr>
          <p:cNvPr id="105" name="Google Shape;105;p14"/>
          <p:cNvSpPr txBox="1"/>
          <p:nvPr>
            <p:ph type="title"/>
          </p:nvPr>
        </p:nvSpPr>
        <p:spPr>
          <a:xfrm>
            <a:off x="1541335" y="13018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THE USER</a:t>
            </a:r>
            <a:endParaRPr/>
          </a:p>
        </p:txBody>
      </p:sp>
      <p:sp>
        <p:nvSpPr>
          <p:cNvPr id="106" name="Google Shape;106;p14"/>
          <p:cNvSpPr txBox="1"/>
          <p:nvPr>
            <p:ph idx="2" type="body"/>
          </p:nvPr>
        </p:nvSpPr>
        <p:spPr>
          <a:xfrm>
            <a:off x="6175057" y="2029861"/>
            <a:ext cx="4927385" cy="3451271"/>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1400"/>
              <a:buChar char="•"/>
            </a:pPr>
            <a:r>
              <a:rPr lang="en-US" sz="1400">
                <a:latin typeface="Calibri"/>
                <a:ea typeface="Calibri"/>
                <a:cs typeface="Calibri"/>
                <a:sym typeface="Calibri"/>
              </a:rPr>
              <a:t>A typical DNA extraction experiment requires </a:t>
            </a:r>
            <a:r>
              <a:rPr lang="en-US" sz="1400">
                <a:solidFill>
                  <a:srgbClr val="FF0000"/>
                </a:solidFill>
                <a:latin typeface="Calibri"/>
                <a:ea typeface="Calibri"/>
                <a:cs typeface="Calibri"/>
                <a:sym typeface="Calibri"/>
              </a:rPr>
              <a:t>~$127 </a:t>
            </a:r>
            <a:r>
              <a:rPr lang="en-US" sz="1400">
                <a:latin typeface="Calibri"/>
                <a:ea typeface="Calibri"/>
                <a:cs typeface="Calibri"/>
                <a:sym typeface="Calibri"/>
              </a:rPr>
              <a:t>of materials (test tubes, funnels, graduated cylinders, etc.).  </a:t>
            </a:r>
            <a:r>
              <a:rPr b="1" lang="en-US" sz="1400">
                <a:solidFill>
                  <a:srgbClr val="FF0000"/>
                </a:solidFill>
                <a:latin typeface="Calibri"/>
                <a:ea typeface="Calibri"/>
                <a:cs typeface="Calibri"/>
                <a:sym typeface="Calibri"/>
              </a:rPr>
              <a:t>That’s over a quarter of the yearly science budget for some teachers</a:t>
            </a:r>
            <a:r>
              <a:rPr b="1" lang="en-US" sz="1400">
                <a:solidFill>
                  <a:schemeClr val="dk1"/>
                </a:solidFill>
                <a:latin typeface="Calibri"/>
                <a:ea typeface="Calibri"/>
                <a:cs typeface="Calibri"/>
                <a:sym typeface="Calibri"/>
              </a:rPr>
              <a:t> </a:t>
            </a:r>
            <a:r>
              <a:rPr lang="en-US" sz="1400">
                <a:solidFill>
                  <a:schemeClr val="dk1"/>
                </a:solidFill>
                <a:latin typeface="Calibri"/>
                <a:ea typeface="Calibri"/>
                <a:cs typeface="Calibri"/>
                <a:sym typeface="Calibri"/>
              </a:rPr>
              <a:t>for a single experiment. Where and how can I find more supplies?</a:t>
            </a:r>
            <a:endParaRPr/>
          </a:p>
          <a:p>
            <a:pPr indent="-139700" lvl="0" marL="228600" rtl="0" algn="l">
              <a:lnSpc>
                <a:spcPct val="100000"/>
              </a:lnSpc>
              <a:spcBef>
                <a:spcPts val="1000"/>
              </a:spcBef>
              <a:spcAft>
                <a:spcPts val="0"/>
              </a:spcAft>
              <a:buSzPts val="1400"/>
              <a:buNone/>
            </a:pPr>
            <a:r>
              <a:t/>
            </a:r>
            <a:endParaRPr sz="1400">
              <a:solidFill>
                <a:schemeClr val="dk1"/>
              </a:solidFill>
              <a:latin typeface="Calibri"/>
              <a:ea typeface="Calibri"/>
              <a:cs typeface="Calibri"/>
              <a:sym typeface="Calibri"/>
            </a:endParaRPr>
          </a:p>
          <a:p>
            <a:pPr indent="-228600" lvl="0" marL="228600" rtl="0" algn="l">
              <a:lnSpc>
                <a:spcPct val="100000"/>
              </a:lnSpc>
              <a:spcBef>
                <a:spcPts val="1000"/>
              </a:spcBef>
              <a:spcAft>
                <a:spcPts val="0"/>
              </a:spcAft>
              <a:buSzPts val="1400"/>
              <a:buChar char="•"/>
            </a:pPr>
            <a:r>
              <a:rPr lang="en-US" sz="1400">
                <a:latin typeface="Calibri"/>
                <a:ea typeface="Calibri"/>
                <a:cs typeface="Calibri"/>
                <a:sym typeface="Calibri"/>
              </a:rPr>
              <a:t>91% of teachers tell us that the biggest challenge to implementing laboratory activities in the classroom is </a:t>
            </a:r>
            <a:r>
              <a:rPr b="1" lang="en-US" sz="1400">
                <a:solidFill>
                  <a:srgbClr val="FF0000"/>
                </a:solidFill>
                <a:latin typeface="Calibri"/>
                <a:ea typeface="Calibri"/>
                <a:cs typeface="Calibri"/>
                <a:sym typeface="Calibri"/>
              </a:rPr>
              <a:t>lack of supplies </a:t>
            </a:r>
            <a:r>
              <a:rPr lang="en-US" sz="1400">
                <a:latin typeface="Calibri"/>
                <a:ea typeface="Calibri"/>
                <a:cs typeface="Calibri"/>
                <a:sym typeface="Calibri"/>
              </a:rPr>
              <a:t>(107 out of 117 Georgia life science teachers surveyed)</a:t>
            </a:r>
            <a:r>
              <a:rPr baseline="30000" lang="en-US" sz="1400">
                <a:latin typeface="Calibri"/>
                <a:ea typeface="Calibri"/>
                <a:cs typeface="Calibri"/>
                <a:sym typeface="Calibri"/>
              </a:rPr>
              <a:t>1</a:t>
            </a:r>
            <a:endParaRPr/>
          </a:p>
          <a:p>
            <a:pPr indent="-139700" lvl="0" marL="228600" rtl="0" algn="l">
              <a:lnSpc>
                <a:spcPct val="100000"/>
              </a:lnSpc>
              <a:spcBef>
                <a:spcPts val="1000"/>
              </a:spcBef>
              <a:spcAft>
                <a:spcPts val="0"/>
              </a:spcAft>
              <a:buSzPts val="1400"/>
              <a:buNone/>
            </a:pPr>
            <a:r>
              <a:t/>
            </a:r>
            <a:endParaRPr baseline="30000" sz="1400">
              <a:latin typeface="Calibri"/>
              <a:ea typeface="Calibri"/>
              <a:cs typeface="Calibri"/>
              <a:sym typeface="Calibri"/>
            </a:endParaRPr>
          </a:p>
          <a:p>
            <a:pPr indent="-228600" lvl="0" marL="228600" rtl="0" algn="l">
              <a:lnSpc>
                <a:spcPct val="100000"/>
              </a:lnSpc>
              <a:spcBef>
                <a:spcPts val="1000"/>
              </a:spcBef>
              <a:spcAft>
                <a:spcPts val="0"/>
              </a:spcAft>
              <a:buSzPts val="1400"/>
              <a:buChar char="•"/>
            </a:pPr>
            <a:r>
              <a:rPr b="1" lang="en-US" sz="1400" u="sng">
                <a:latin typeface="Calibri"/>
                <a:ea typeface="Calibri"/>
                <a:cs typeface="Calibri"/>
                <a:sym typeface="Calibri"/>
              </a:rPr>
              <a:t>USER PROBLEM:</a:t>
            </a:r>
            <a:r>
              <a:rPr b="1" lang="en-US" sz="1400">
                <a:latin typeface="Calibri"/>
                <a:ea typeface="Calibri"/>
                <a:cs typeface="Calibri"/>
                <a:sym typeface="Calibri"/>
              </a:rPr>
              <a:t>  </a:t>
            </a:r>
            <a:r>
              <a:rPr lang="en-US" sz="1400">
                <a:latin typeface="Calibri"/>
                <a:ea typeface="Calibri"/>
                <a:cs typeface="Calibri"/>
                <a:sym typeface="Calibri"/>
              </a:rPr>
              <a:t>Where and how can I get more supplies as a science teacher to teach my class? </a:t>
            </a:r>
            <a:endParaRPr/>
          </a:p>
          <a:p>
            <a:pPr indent="-127000" lvl="1" marL="457200" rtl="0" algn="l">
              <a:lnSpc>
                <a:spcPct val="100000"/>
              </a:lnSpc>
              <a:spcBef>
                <a:spcPts val="1000"/>
              </a:spcBef>
              <a:spcAft>
                <a:spcPts val="0"/>
              </a:spcAft>
              <a:buSzPts val="1600"/>
              <a:buNone/>
            </a:pPr>
            <a:r>
              <a:t/>
            </a:r>
            <a:endParaRPr/>
          </a:p>
        </p:txBody>
      </p:sp>
      <p:sp>
        <p:nvSpPr>
          <p:cNvPr id="107" name="Google Shape;107;p14"/>
          <p:cNvSpPr txBox="1"/>
          <p:nvPr/>
        </p:nvSpPr>
        <p:spPr>
          <a:xfrm>
            <a:off x="7501292" y="6604709"/>
            <a:ext cx="4690708" cy="246221"/>
          </a:xfrm>
          <a:prstGeom prst="rect">
            <a:avLst/>
          </a:prstGeom>
          <a:noFill/>
          <a:ln>
            <a:noFill/>
          </a:ln>
        </p:spPr>
        <p:txBody>
          <a:bodyPr anchorCtr="0" anchor="t" bIns="45700" lIns="91425" spcFirstLastPara="1" rIns="91425" wrap="square" tIns="45700">
            <a:noAutofit/>
          </a:bodyPr>
          <a:lstStyle/>
          <a:p>
            <a:pPr indent="-171450" lvl="0" marL="171450" marR="0" rtl="0" algn="l">
              <a:spcBef>
                <a:spcPts val="0"/>
              </a:spcBef>
              <a:spcAft>
                <a:spcPts val="0"/>
              </a:spcAft>
              <a:buClr>
                <a:schemeClr val="dk1"/>
              </a:buClr>
              <a:buSzPts val="1000"/>
              <a:buFont typeface="Arial"/>
              <a:buChar char="•"/>
            </a:pPr>
            <a:r>
              <a:rPr b="0" i="0" lang="en-US" sz="1000" u="none" cap="none" strike="noStrike">
                <a:solidFill>
                  <a:schemeClr val="dk1"/>
                </a:solidFill>
                <a:latin typeface="Cabin"/>
                <a:ea typeface="Cabin"/>
                <a:cs typeface="Cabin"/>
                <a:sym typeface="Cabin"/>
              </a:rPr>
              <a:t>Assuming 300 students, </a:t>
            </a:r>
            <a:r>
              <a:rPr b="0" baseline="30000" i="0" lang="en-US" sz="1000" u="none" cap="none" strike="noStrike">
                <a:solidFill>
                  <a:schemeClr val="dk1"/>
                </a:solidFill>
                <a:latin typeface="Cabin"/>
                <a:ea typeface="Cabin"/>
                <a:cs typeface="Cabin"/>
                <a:sym typeface="Cabin"/>
              </a:rPr>
              <a:t>1 </a:t>
            </a:r>
            <a:r>
              <a:rPr b="0" i="0" lang="en-US" sz="1000" u="sng" cap="none" strike="noStrike">
                <a:solidFill>
                  <a:schemeClr val="hlink"/>
                </a:solidFill>
                <a:latin typeface="Cabin"/>
                <a:ea typeface="Cabin"/>
                <a:cs typeface="Cabin"/>
                <a:sym typeface="Cabin"/>
                <a:hlinkClick r:id="rId8"/>
              </a:rPr>
              <a:t>http://www.georgiabioed.org/education/equipment-depot/</a:t>
            </a:r>
            <a:endParaRPr b="0" i="0" sz="1000" u="none" cap="none" strike="noStrike">
              <a:solidFill>
                <a:schemeClr val="dk1"/>
              </a:solidFill>
              <a:latin typeface="Cabin"/>
              <a:ea typeface="Cabin"/>
              <a:cs typeface="Cabin"/>
              <a:sym typeface="Cabi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pic>
        <p:nvPicPr>
          <p:cNvPr id="113" name="Google Shape;113;p15"/>
          <p:cNvPicPr preferRelativeResize="0"/>
          <p:nvPr/>
        </p:nvPicPr>
        <p:blipFill rotWithShape="1">
          <a:blip r:embed="rId3">
            <a:alphaModFix/>
          </a:blip>
          <a:srcRect b="0" l="0" r="0" t="0"/>
          <a:stretch/>
        </p:blipFill>
        <p:spPr>
          <a:xfrm>
            <a:off x="1228068" y="1691770"/>
            <a:ext cx="3958702" cy="4721825"/>
          </a:xfrm>
          <a:prstGeom prst="rect">
            <a:avLst/>
          </a:prstGeom>
          <a:noFill/>
          <a:ln>
            <a:noFill/>
          </a:ln>
        </p:spPr>
      </p:pic>
      <p:sp>
        <p:nvSpPr>
          <p:cNvPr id="114" name="Google Shape;114;p15"/>
          <p:cNvSpPr txBox="1"/>
          <p:nvPr>
            <p:ph type="title"/>
          </p:nvPr>
        </p:nvSpPr>
        <p:spPr>
          <a:xfrm>
            <a:off x="1541335" y="13018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THE SMALL NON-PROFIT</a:t>
            </a:r>
            <a:endParaRPr/>
          </a:p>
        </p:txBody>
      </p:sp>
      <p:pic>
        <p:nvPicPr>
          <p:cNvPr id="115" name="Google Shape;115;p15"/>
          <p:cNvPicPr preferRelativeResize="0"/>
          <p:nvPr/>
        </p:nvPicPr>
        <p:blipFill rotWithShape="1">
          <a:blip r:embed="rId4">
            <a:alphaModFix/>
          </a:blip>
          <a:srcRect b="0" l="0" r="0" t="0"/>
          <a:stretch/>
        </p:blipFill>
        <p:spPr>
          <a:xfrm>
            <a:off x="1834246" y="2509211"/>
            <a:ext cx="458943" cy="429570"/>
          </a:xfrm>
          <a:prstGeom prst="rect">
            <a:avLst/>
          </a:prstGeom>
          <a:noFill/>
          <a:ln>
            <a:noFill/>
          </a:ln>
        </p:spPr>
      </p:pic>
      <p:pic>
        <p:nvPicPr>
          <p:cNvPr id="116" name="Google Shape;116;p15"/>
          <p:cNvPicPr preferRelativeResize="0"/>
          <p:nvPr/>
        </p:nvPicPr>
        <p:blipFill rotWithShape="1">
          <a:blip r:embed="rId5">
            <a:alphaModFix/>
          </a:blip>
          <a:srcRect b="0" l="0" r="0" t="0"/>
          <a:stretch/>
        </p:blipFill>
        <p:spPr>
          <a:xfrm>
            <a:off x="2063717" y="2203018"/>
            <a:ext cx="1193300" cy="1041955"/>
          </a:xfrm>
          <a:prstGeom prst="rect">
            <a:avLst/>
          </a:prstGeom>
          <a:noFill/>
          <a:ln>
            <a:noFill/>
          </a:ln>
        </p:spPr>
      </p:pic>
      <p:pic>
        <p:nvPicPr>
          <p:cNvPr id="117" name="Google Shape;117;p15"/>
          <p:cNvPicPr preferRelativeResize="0"/>
          <p:nvPr/>
        </p:nvPicPr>
        <p:blipFill rotWithShape="1">
          <a:blip r:embed="rId6">
            <a:alphaModFix/>
          </a:blip>
          <a:srcRect b="0" l="0" r="0" t="0"/>
          <a:stretch/>
        </p:blipFill>
        <p:spPr>
          <a:xfrm>
            <a:off x="1834246" y="3162123"/>
            <a:ext cx="1513609" cy="399111"/>
          </a:xfrm>
          <a:prstGeom prst="rect">
            <a:avLst/>
          </a:prstGeom>
          <a:noFill/>
          <a:ln>
            <a:noFill/>
          </a:ln>
        </p:spPr>
      </p:pic>
      <p:sp>
        <p:nvSpPr>
          <p:cNvPr id="118" name="Google Shape;118;p15"/>
          <p:cNvSpPr txBox="1"/>
          <p:nvPr/>
        </p:nvSpPr>
        <p:spPr>
          <a:xfrm>
            <a:off x="6175057" y="2029968"/>
            <a:ext cx="4927385" cy="3101982"/>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Georgia BioEd Institute’s Equipment Depot provides grades 6-12 teachers with the laboratory supplies and equipment they need to prepare students for careers in the life sciences. </a:t>
            </a:r>
            <a:endParaRPr/>
          </a:p>
          <a:p>
            <a:pPr indent="-139700" lvl="0" marL="228600" marR="0" rtl="0" algn="l">
              <a:lnSpc>
                <a:spcPct val="100000"/>
              </a:lnSpc>
              <a:spcBef>
                <a:spcPts val="1000"/>
              </a:spcBef>
              <a:spcAft>
                <a:spcPts val="0"/>
              </a:spcAft>
              <a:buClr>
                <a:schemeClr val="accent2"/>
              </a:buClr>
              <a:buSzPts val="1400"/>
              <a:buFont typeface="Arial"/>
              <a:buNone/>
            </a:pPr>
            <a:r>
              <a:t/>
            </a:r>
            <a:endParaRPr b="0" i="0" sz="1400" u="none" cap="none" strike="noStrike">
              <a:solidFill>
                <a:schemeClr val="dk1"/>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Supply donations are collected from companies and universities and provided to schools that desperately need it</a:t>
            </a:r>
            <a:endParaRPr/>
          </a:p>
          <a:p>
            <a:pPr indent="-139700" lvl="0" marL="228600" marR="0" rtl="0" algn="l">
              <a:lnSpc>
                <a:spcPct val="100000"/>
              </a:lnSpc>
              <a:spcBef>
                <a:spcPts val="1000"/>
              </a:spcBef>
              <a:spcAft>
                <a:spcPts val="0"/>
              </a:spcAft>
              <a:buClr>
                <a:schemeClr val="accent2"/>
              </a:buClr>
              <a:buSzPts val="1400"/>
              <a:buFont typeface="Arial"/>
              <a:buNone/>
            </a:pPr>
            <a:r>
              <a:t/>
            </a:r>
            <a:endParaRPr b="0" baseline="30000" i="0" sz="1400" u="none" cap="none" strike="noStrike">
              <a:solidFill>
                <a:srgbClr val="262626"/>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Font typeface="Arial"/>
              <a:buChar char="•"/>
            </a:pPr>
            <a:r>
              <a:rPr b="1" i="0" lang="en-US" sz="1400" u="sng" cap="none" strike="noStrike">
                <a:solidFill>
                  <a:schemeClr val="dk1"/>
                </a:solidFill>
                <a:latin typeface="Calibri"/>
                <a:ea typeface="Calibri"/>
                <a:cs typeface="Calibri"/>
                <a:sym typeface="Calibri"/>
              </a:rPr>
              <a:t>NON-PROFIT PROBLEM</a:t>
            </a:r>
            <a:r>
              <a:rPr b="0" i="0" lang="en-US" sz="1400" u="none" cap="none" strike="noStrike">
                <a:solidFill>
                  <a:schemeClr val="dk1"/>
                </a:solidFill>
                <a:latin typeface="Calibri"/>
                <a:ea typeface="Calibri"/>
                <a:cs typeface="Calibri"/>
                <a:sym typeface="Calibri"/>
              </a:rPr>
              <a:t>:  How can GABioEd manage its inventory of donations when the information is kept in different locations, managed by various volunteers, and not easily accessible by the educators who need them?</a:t>
            </a:r>
            <a:br>
              <a:rPr b="0" i="0" lang="en-US" sz="1400" u="none" cap="none" strike="noStrike">
                <a:solidFill>
                  <a:srgbClr val="262626"/>
                </a:solidFill>
                <a:latin typeface="Calibri"/>
                <a:ea typeface="Calibri"/>
                <a:cs typeface="Calibri"/>
                <a:sym typeface="Calibri"/>
              </a:rPr>
            </a:br>
            <a:endParaRPr b="0" i="0" sz="1400" u="none" cap="none" strike="noStrike">
              <a:solidFill>
                <a:srgbClr val="262626"/>
              </a:solidFill>
              <a:latin typeface="Calibri"/>
              <a:ea typeface="Calibri"/>
              <a:cs typeface="Calibri"/>
              <a:sym typeface="Calibri"/>
            </a:endParaRPr>
          </a:p>
          <a:p>
            <a:pPr indent="-127000" lvl="1" marL="457200" marR="0" rtl="0" algn="l">
              <a:lnSpc>
                <a:spcPct val="100000"/>
              </a:lnSpc>
              <a:spcBef>
                <a:spcPts val="1000"/>
              </a:spcBef>
              <a:spcAft>
                <a:spcPts val="0"/>
              </a:spcAft>
              <a:buClr>
                <a:schemeClr val="accent2"/>
              </a:buClr>
              <a:buSzPts val="1600"/>
              <a:buFont typeface="Arial"/>
              <a:buNone/>
            </a:pPr>
            <a:r>
              <a:t/>
            </a:r>
            <a:endParaRPr b="0" i="0" sz="1600" u="none" cap="none" strike="noStrike">
              <a:solidFill>
                <a:srgbClr val="262626"/>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16"/>
          <p:cNvPicPr preferRelativeResize="0"/>
          <p:nvPr/>
        </p:nvPicPr>
        <p:blipFill rotWithShape="1">
          <a:blip r:embed="rId3">
            <a:alphaModFix/>
          </a:blip>
          <a:srcRect b="0" l="0" r="0" t="0"/>
          <a:stretch/>
        </p:blipFill>
        <p:spPr>
          <a:xfrm>
            <a:off x="1228068" y="1691770"/>
            <a:ext cx="3958702" cy="4721825"/>
          </a:xfrm>
          <a:prstGeom prst="rect">
            <a:avLst/>
          </a:prstGeom>
          <a:noFill/>
          <a:ln>
            <a:noFill/>
          </a:ln>
        </p:spPr>
      </p:pic>
      <p:sp>
        <p:nvSpPr>
          <p:cNvPr id="125" name="Google Shape;125;p16"/>
          <p:cNvSpPr txBox="1"/>
          <p:nvPr>
            <p:ph type="title"/>
          </p:nvPr>
        </p:nvSpPr>
        <p:spPr>
          <a:xfrm>
            <a:off x="1541335" y="13018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WHO WE ARE AND WHY WE DID THIS?</a:t>
            </a:r>
            <a:endParaRPr/>
          </a:p>
        </p:txBody>
      </p:sp>
      <p:pic>
        <p:nvPicPr>
          <p:cNvPr id="126" name="Google Shape;126;p16"/>
          <p:cNvPicPr preferRelativeResize="0"/>
          <p:nvPr/>
        </p:nvPicPr>
        <p:blipFill rotWithShape="1">
          <a:blip r:embed="rId4">
            <a:alphaModFix/>
          </a:blip>
          <a:srcRect b="0" l="0" r="0" t="0"/>
          <a:stretch/>
        </p:blipFill>
        <p:spPr>
          <a:xfrm>
            <a:off x="1834246" y="2509211"/>
            <a:ext cx="458943" cy="429570"/>
          </a:xfrm>
          <a:prstGeom prst="rect">
            <a:avLst/>
          </a:prstGeom>
          <a:noFill/>
          <a:ln>
            <a:noFill/>
          </a:ln>
        </p:spPr>
      </p:pic>
      <p:sp>
        <p:nvSpPr>
          <p:cNvPr id="127" name="Google Shape;127;p16"/>
          <p:cNvSpPr/>
          <p:nvPr/>
        </p:nvSpPr>
        <p:spPr>
          <a:xfrm rot="10271161">
            <a:off x="2738210" y="3475832"/>
            <a:ext cx="122018" cy="317546"/>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id="128" name="Google Shape;128;p16"/>
          <p:cNvPicPr preferRelativeResize="0"/>
          <p:nvPr/>
        </p:nvPicPr>
        <p:blipFill rotWithShape="1">
          <a:blip r:embed="rId5">
            <a:alphaModFix/>
          </a:blip>
          <a:srcRect b="0" l="0" r="0" t="0"/>
          <a:stretch/>
        </p:blipFill>
        <p:spPr>
          <a:xfrm>
            <a:off x="2063717" y="2203018"/>
            <a:ext cx="1193300" cy="1041955"/>
          </a:xfrm>
          <a:prstGeom prst="rect">
            <a:avLst/>
          </a:prstGeom>
          <a:noFill/>
          <a:ln>
            <a:noFill/>
          </a:ln>
        </p:spPr>
      </p:pic>
      <p:pic>
        <p:nvPicPr>
          <p:cNvPr id="129" name="Google Shape;129;p16"/>
          <p:cNvPicPr preferRelativeResize="0"/>
          <p:nvPr/>
        </p:nvPicPr>
        <p:blipFill rotWithShape="1">
          <a:blip r:embed="rId6">
            <a:alphaModFix/>
          </a:blip>
          <a:srcRect b="0" l="0" r="0" t="0"/>
          <a:stretch/>
        </p:blipFill>
        <p:spPr>
          <a:xfrm>
            <a:off x="1834246" y="3162123"/>
            <a:ext cx="1513609" cy="399111"/>
          </a:xfrm>
          <a:prstGeom prst="rect">
            <a:avLst/>
          </a:prstGeom>
          <a:noFill/>
          <a:ln>
            <a:noFill/>
          </a:ln>
        </p:spPr>
      </p:pic>
      <p:sp>
        <p:nvSpPr>
          <p:cNvPr id="130" name="Google Shape;130;p16"/>
          <p:cNvSpPr txBox="1"/>
          <p:nvPr/>
        </p:nvSpPr>
        <p:spPr>
          <a:xfrm>
            <a:off x="6172200" y="2029968"/>
            <a:ext cx="4927385" cy="3694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800"/>
              <a:buFont typeface="Arial"/>
              <a:buNone/>
            </a:pPr>
            <a:r>
              <a:rPr b="1" i="0" lang="en-US" sz="1800" u="sng" cap="none" strike="noStrike">
                <a:solidFill>
                  <a:schemeClr val="dk1"/>
                </a:solidFill>
                <a:latin typeface="Calibri"/>
                <a:ea typeface="Calibri"/>
                <a:cs typeface="Calibri"/>
                <a:sym typeface="Calibri"/>
              </a:rPr>
              <a:t>Parts-to-Purpose</a:t>
            </a:r>
            <a:endParaRPr/>
          </a:p>
          <a:p>
            <a:pPr indent="-228600" lvl="0" marL="228600" marR="0" rtl="0" algn="l">
              <a:lnSpc>
                <a:spcPct val="100000"/>
              </a:lnSpc>
              <a:spcBef>
                <a:spcPts val="1000"/>
              </a:spcBef>
              <a:spcAft>
                <a:spcPts val="0"/>
              </a:spcAft>
              <a:buClr>
                <a:schemeClr val="accent2"/>
              </a:buClr>
              <a:buSzPts val="1400"/>
              <a:buFont typeface="Arial"/>
              <a:buChar char="•"/>
            </a:pPr>
            <a:r>
              <a:rPr b="1" i="0" lang="en-US" sz="1400" u="none" cap="none" strike="noStrike">
                <a:solidFill>
                  <a:schemeClr val="dk1"/>
                </a:solidFill>
                <a:latin typeface="Calibri"/>
                <a:ea typeface="Calibri"/>
                <a:cs typeface="Calibri"/>
                <a:sym typeface="Calibri"/>
              </a:rPr>
              <a:t>Who we are - </a:t>
            </a:r>
            <a:r>
              <a:rPr b="0" i="0" lang="en-US" sz="1400" u="none" cap="none" strike="noStrike">
                <a:solidFill>
                  <a:schemeClr val="dk1"/>
                </a:solidFill>
                <a:latin typeface="Calibri"/>
                <a:ea typeface="Calibri"/>
                <a:cs typeface="Calibri"/>
                <a:sym typeface="Calibri"/>
              </a:rPr>
              <a:t>We are a group of IT developers looking to build simple solutions to help small nonprofit organizations</a:t>
            </a:r>
            <a:endParaRPr/>
          </a:p>
          <a:p>
            <a:pPr indent="-139700" lvl="0" marL="228600" marR="0" rtl="0" algn="l">
              <a:lnSpc>
                <a:spcPct val="100000"/>
              </a:lnSpc>
              <a:spcBef>
                <a:spcPts val="1000"/>
              </a:spcBef>
              <a:spcAft>
                <a:spcPts val="0"/>
              </a:spcAft>
              <a:buClr>
                <a:schemeClr val="accent2"/>
              </a:buClr>
              <a:buSzPts val="1400"/>
              <a:buFont typeface="Arial"/>
              <a:buNone/>
            </a:pPr>
            <a:r>
              <a:t/>
            </a:r>
            <a:endParaRPr b="0" i="0" sz="1400" u="none" cap="none" strike="noStrike">
              <a:solidFill>
                <a:schemeClr val="dk1"/>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Font typeface="Arial"/>
              <a:buChar char="•"/>
            </a:pPr>
            <a:r>
              <a:rPr b="1" i="0" lang="en-US" sz="1400" u="none" cap="none" strike="noStrike">
                <a:solidFill>
                  <a:schemeClr val="dk1"/>
                </a:solidFill>
                <a:latin typeface="Calibri"/>
                <a:ea typeface="Calibri"/>
                <a:cs typeface="Calibri"/>
                <a:sym typeface="Calibri"/>
              </a:rPr>
              <a:t>Our Product - </a:t>
            </a:r>
            <a:r>
              <a:rPr b="0" i="0" lang="en-US" sz="1400" u="none" cap="none" strike="noStrike">
                <a:solidFill>
                  <a:schemeClr val="dk1"/>
                </a:solidFill>
                <a:latin typeface="Calibri"/>
                <a:ea typeface="Calibri"/>
                <a:cs typeface="Calibri"/>
                <a:sym typeface="Calibri"/>
              </a:rPr>
              <a:t>Parts-to-Purpose is an open-source, inexpensive inventory and people management platform that nonprofits can use to manage their inventory of donations, donors, and donees</a:t>
            </a:r>
            <a:endParaRPr b="0" i="0" sz="1400" u="none" cap="none" strike="noStrike">
              <a:solidFill>
                <a:schemeClr val="dk1"/>
              </a:solidFill>
              <a:latin typeface="Calibri"/>
              <a:ea typeface="Calibri"/>
              <a:cs typeface="Calibri"/>
              <a:sym typeface="Calibri"/>
            </a:endParaRPr>
          </a:p>
          <a:p>
            <a:pPr indent="-139700" lvl="0" marL="228600" marR="0" rtl="0" algn="l">
              <a:lnSpc>
                <a:spcPct val="100000"/>
              </a:lnSpc>
              <a:spcBef>
                <a:spcPts val="1000"/>
              </a:spcBef>
              <a:spcAft>
                <a:spcPts val="0"/>
              </a:spcAft>
              <a:buClr>
                <a:schemeClr val="accent2"/>
              </a:buClr>
              <a:buSzPts val="1400"/>
              <a:buFont typeface="Arial"/>
              <a:buNone/>
            </a:pPr>
            <a:r>
              <a:t/>
            </a:r>
            <a:endParaRPr b="0" i="0" sz="1400" u="none" cap="none" strike="noStrike">
              <a:solidFill>
                <a:schemeClr val="dk1"/>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Font typeface="Arial"/>
              <a:buChar char="•"/>
            </a:pPr>
            <a:r>
              <a:rPr b="1" i="0" lang="en-US" sz="1400" u="none" cap="none" strike="noStrike">
                <a:solidFill>
                  <a:schemeClr val="dk1"/>
                </a:solidFill>
                <a:latin typeface="Calibri"/>
                <a:ea typeface="Calibri"/>
                <a:cs typeface="Calibri"/>
                <a:sym typeface="Calibri"/>
              </a:rPr>
              <a:t>Out Goal </a:t>
            </a:r>
            <a:r>
              <a:rPr b="0" i="0" lang="en-US" sz="1400" u="none" cap="none" strike="noStrike">
                <a:solidFill>
                  <a:schemeClr val="dk1"/>
                </a:solidFill>
                <a:latin typeface="Calibri"/>
                <a:ea typeface="Calibri"/>
                <a:cs typeface="Calibri"/>
                <a:sym typeface="Calibri"/>
              </a:rPr>
              <a:t>- To help nonprofits meet their mission by immediately connecting the “purpose” in need to the “part” that’s needed</a:t>
            </a:r>
            <a:endParaRPr b="1" i="0" sz="1600" u="none" cap="none" strike="noStrike">
              <a:solidFill>
                <a:schemeClr val="dk1"/>
              </a:solidFill>
              <a:latin typeface="Calibri"/>
              <a:ea typeface="Calibri"/>
              <a:cs typeface="Calibri"/>
              <a:sym typeface="Calibri"/>
            </a:endParaRPr>
          </a:p>
          <a:p>
            <a:pPr indent="-127000" lvl="0" marL="228600" marR="0" rtl="0" algn="l">
              <a:lnSpc>
                <a:spcPct val="100000"/>
              </a:lnSpc>
              <a:spcBef>
                <a:spcPts val="1000"/>
              </a:spcBef>
              <a:spcAft>
                <a:spcPts val="0"/>
              </a:spcAft>
              <a:buClr>
                <a:schemeClr val="accent2"/>
              </a:buClr>
              <a:buSzPts val="1600"/>
              <a:buFont typeface="Arial"/>
              <a:buNone/>
            </a:pPr>
            <a:r>
              <a:t/>
            </a:r>
            <a:endParaRPr b="0" baseline="30000" i="0" sz="1600" u="none" cap="none" strike="noStrike">
              <a:solidFill>
                <a:srgbClr val="262626"/>
              </a:solidFill>
              <a:latin typeface="Cabin"/>
              <a:ea typeface="Cabin"/>
              <a:cs typeface="Cabin"/>
              <a:sym typeface="Cabin"/>
            </a:endParaRPr>
          </a:p>
          <a:p>
            <a:pPr indent="-127000" lvl="1" marL="457200" marR="0" rtl="0" algn="l">
              <a:lnSpc>
                <a:spcPct val="100000"/>
              </a:lnSpc>
              <a:spcBef>
                <a:spcPts val="1000"/>
              </a:spcBef>
              <a:spcAft>
                <a:spcPts val="0"/>
              </a:spcAft>
              <a:buClr>
                <a:schemeClr val="accent2"/>
              </a:buClr>
              <a:buSzPts val="1600"/>
              <a:buFont typeface="Arial"/>
              <a:buNone/>
            </a:pPr>
            <a:r>
              <a:t/>
            </a:r>
            <a:endParaRPr b="0" i="0" sz="1600" u="none" cap="none" strike="noStrike">
              <a:solidFill>
                <a:srgbClr val="262626"/>
              </a:solidFill>
              <a:latin typeface="Cabin"/>
              <a:ea typeface="Cabin"/>
              <a:cs typeface="Cabin"/>
              <a:sym typeface="Cabin"/>
            </a:endParaRPr>
          </a:p>
        </p:txBody>
      </p:sp>
      <p:pic>
        <p:nvPicPr>
          <p:cNvPr id="131" name="Google Shape;131;p16"/>
          <p:cNvPicPr preferRelativeResize="0"/>
          <p:nvPr/>
        </p:nvPicPr>
        <p:blipFill rotWithShape="1">
          <a:blip r:embed="rId7">
            <a:alphaModFix/>
          </a:blip>
          <a:srcRect b="0" l="0" r="0" t="0"/>
          <a:stretch/>
        </p:blipFill>
        <p:spPr>
          <a:xfrm>
            <a:off x="2554343" y="3886221"/>
            <a:ext cx="745758" cy="745758"/>
          </a:xfrm>
          <a:prstGeom prst="rect">
            <a:avLst/>
          </a:prstGeom>
          <a:noFill/>
          <a:ln cap="flat" cmpd="sng" w="38100">
            <a:solidFill>
              <a:srgbClr val="7B7265"/>
            </a:solidFill>
            <a:prstDash val="solid"/>
            <a:round/>
            <a:headEnd len="sm" w="sm" type="none"/>
            <a:tailEnd len="sm" w="sm" type="none"/>
          </a:ln>
        </p:spPr>
      </p:pic>
      <p:pic>
        <p:nvPicPr>
          <p:cNvPr id="132" name="Google Shape;132;p16"/>
          <p:cNvPicPr preferRelativeResize="0"/>
          <p:nvPr/>
        </p:nvPicPr>
        <p:blipFill rotWithShape="1">
          <a:blip r:embed="rId8">
            <a:alphaModFix/>
          </a:blip>
          <a:srcRect b="0" l="0" r="0" t="0"/>
          <a:stretch/>
        </p:blipFill>
        <p:spPr>
          <a:xfrm>
            <a:off x="1587851" y="4753771"/>
            <a:ext cx="941195" cy="1211970"/>
          </a:xfrm>
          <a:prstGeom prst="rect">
            <a:avLst/>
          </a:prstGeom>
          <a:noFill/>
          <a:ln>
            <a:noFill/>
          </a:ln>
          <a:effectLst>
            <a:outerShdw blurRad="50800" rotWithShape="0" algn="ctr" dir="5400000" dist="50800">
              <a:srgbClr val="000000">
                <a:alpha val="0"/>
              </a:srgbClr>
            </a:outerShdw>
          </a:effectLst>
        </p:spPr>
      </p:pic>
      <p:pic>
        <p:nvPicPr>
          <p:cNvPr id="133" name="Google Shape;133;p16"/>
          <p:cNvPicPr preferRelativeResize="0"/>
          <p:nvPr/>
        </p:nvPicPr>
        <p:blipFill rotWithShape="1">
          <a:blip r:embed="rId9">
            <a:alphaModFix/>
          </a:blip>
          <a:srcRect b="0" l="0" r="0" t="0"/>
          <a:stretch/>
        </p:blipFill>
        <p:spPr>
          <a:xfrm>
            <a:off x="3527183" y="4534149"/>
            <a:ext cx="1204305" cy="1204305"/>
          </a:xfrm>
          <a:prstGeom prst="rect">
            <a:avLst/>
          </a:prstGeom>
          <a:noFill/>
          <a:ln>
            <a:noFill/>
          </a:ln>
        </p:spPr>
      </p:pic>
      <p:sp>
        <p:nvSpPr>
          <p:cNvPr id="134" name="Google Shape;134;p16"/>
          <p:cNvSpPr/>
          <p:nvPr/>
        </p:nvSpPr>
        <p:spPr>
          <a:xfrm rot="3490515">
            <a:off x="2232181" y="4537285"/>
            <a:ext cx="122018" cy="317546"/>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135" name="Google Shape;135;p16"/>
          <p:cNvSpPr/>
          <p:nvPr/>
        </p:nvSpPr>
        <p:spPr>
          <a:xfrm rot="-3132579">
            <a:off x="3534954" y="4520881"/>
            <a:ext cx="122018" cy="317546"/>
          </a:xfrm>
          <a:prstGeom prst="upArrow">
            <a:avLst>
              <a:gd fmla="val 50000" name="adj1"/>
              <a:gd fmla="val 46225" name="adj2"/>
            </a:avLst>
          </a:prstGeom>
          <a:solidFill>
            <a:schemeClr val="accent1"/>
          </a:solidFill>
          <a:ln cap="flat" cmpd="sng" w="12700">
            <a:solidFill>
              <a:srgbClr val="B3761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7"/>
          <p:cNvSpPr txBox="1"/>
          <p:nvPr>
            <p:ph type="title"/>
          </p:nvPr>
        </p:nvSpPr>
        <p:spPr>
          <a:xfrm>
            <a:off x="1541335" y="13018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PARTS-TO-PURPOSE</a:t>
            </a:r>
            <a:endParaRPr/>
          </a:p>
        </p:txBody>
      </p:sp>
      <p:sp>
        <p:nvSpPr>
          <p:cNvPr id="142" name="Google Shape;142;p17"/>
          <p:cNvSpPr txBox="1"/>
          <p:nvPr/>
        </p:nvSpPr>
        <p:spPr>
          <a:xfrm>
            <a:off x="6172200" y="2029968"/>
            <a:ext cx="4927385" cy="3694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800"/>
              <a:buFont typeface="Arial"/>
              <a:buNone/>
            </a:pPr>
            <a:r>
              <a:rPr b="1" i="0" lang="en-US" sz="1800" u="sng" cap="none" strike="noStrike">
                <a:solidFill>
                  <a:schemeClr val="dk1"/>
                </a:solidFill>
                <a:latin typeface="Calibri"/>
                <a:ea typeface="Calibri"/>
                <a:cs typeface="Calibri"/>
                <a:sym typeface="Calibri"/>
              </a:rPr>
              <a:t>Key Functions:</a:t>
            </a:r>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Update, manage, and track their inventory of donations</a:t>
            </a:r>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Collect donor and donee information</a:t>
            </a:r>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Provide donees a portal to login, view and select items needed, add to a cart, and arrange for pickup/shipment of their cart</a:t>
            </a:r>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See changes in inventory/stock in near real-time</a:t>
            </a:r>
            <a:endParaRPr/>
          </a:p>
          <a:p>
            <a:pPr indent="-228600" lvl="0" marL="228600" marR="0" rtl="0" algn="l">
              <a:lnSpc>
                <a:spcPct val="100000"/>
              </a:lnSpc>
              <a:spcBef>
                <a:spcPts val="1000"/>
              </a:spcBef>
              <a:spcAft>
                <a:spcPts val="0"/>
              </a:spcAft>
              <a:buClr>
                <a:schemeClr val="accent2"/>
              </a:buClr>
              <a:buSzPts val="1400"/>
              <a:buFont typeface="Arial"/>
              <a:buChar char="•"/>
            </a:pPr>
            <a:r>
              <a:rPr b="0" i="0" lang="en-US" sz="1400" u="none" cap="none" strike="noStrike">
                <a:solidFill>
                  <a:schemeClr val="dk1"/>
                </a:solidFill>
                <a:latin typeface="Calibri"/>
                <a:ea typeface="Calibri"/>
                <a:cs typeface="Calibri"/>
                <a:sym typeface="Calibri"/>
              </a:rPr>
              <a:t>Collect and visualize metrics to identify needs and trends so that they can use those metrics to focus donation efforts or community marketing</a:t>
            </a:r>
            <a:endParaRPr b="0" i="0" sz="1600" u="none" cap="none" strike="noStrike">
              <a:solidFill>
                <a:srgbClr val="262626"/>
              </a:solidFill>
              <a:latin typeface="Calibri"/>
              <a:ea typeface="Calibri"/>
              <a:cs typeface="Calibri"/>
              <a:sym typeface="Calibri"/>
            </a:endParaRPr>
          </a:p>
        </p:txBody>
      </p:sp>
      <p:pic>
        <p:nvPicPr>
          <p:cNvPr id="143" name="Google Shape;143;p17"/>
          <p:cNvPicPr preferRelativeResize="0"/>
          <p:nvPr/>
        </p:nvPicPr>
        <p:blipFill>
          <a:blip r:embed="rId3">
            <a:alphaModFix/>
          </a:blip>
          <a:stretch>
            <a:fillRect/>
          </a:stretch>
        </p:blipFill>
        <p:spPr>
          <a:xfrm>
            <a:off x="2540850" y="2029975"/>
            <a:ext cx="2344800" cy="2344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8"/>
          <p:cNvSpPr txBox="1"/>
          <p:nvPr>
            <p:ph type="title"/>
          </p:nvPr>
        </p:nvSpPr>
        <p:spPr>
          <a:xfrm>
            <a:off x="1541335" y="13018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OUR PROCESS</a:t>
            </a:r>
            <a:endParaRPr/>
          </a:p>
        </p:txBody>
      </p:sp>
      <p:grpSp>
        <p:nvGrpSpPr>
          <p:cNvPr id="150" name="Google Shape;150;p18"/>
          <p:cNvGrpSpPr/>
          <p:nvPr/>
        </p:nvGrpSpPr>
        <p:grpSpPr>
          <a:xfrm>
            <a:off x="293345" y="2030250"/>
            <a:ext cx="11763421" cy="2603535"/>
            <a:chOff x="5521" y="414502"/>
            <a:chExt cx="11763421" cy="2603535"/>
          </a:xfrm>
        </p:grpSpPr>
        <p:sp>
          <p:nvSpPr>
            <p:cNvPr id="151" name="Google Shape;151;p18"/>
            <p:cNvSpPr/>
            <p:nvPr/>
          </p:nvSpPr>
          <p:spPr>
            <a:xfrm>
              <a:off x="5521" y="414502"/>
              <a:ext cx="1865631" cy="746252"/>
            </a:xfrm>
            <a:prstGeom prst="chevron">
              <a:avLst>
                <a:gd fmla="val 50000" name="adj"/>
              </a:avLst>
            </a:prstGeom>
            <a:solidFill>
              <a:schemeClr val="accent2"/>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txBox="1"/>
            <p:nvPr/>
          </p:nvSpPr>
          <p:spPr>
            <a:xfrm>
              <a:off x="378647"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Project Plan Generation</a:t>
              </a:r>
              <a:endParaRPr/>
            </a:p>
          </p:txBody>
        </p:sp>
        <p:sp>
          <p:nvSpPr>
            <p:cNvPr id="153" name="Google Shape;153;p18"/>
            <p:cNvSpPr/>
            <p:nvPr/>
          </p:nvSpPr>
          <p:spPr>
            <a:xfrm>
              <a:off x="5521"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txBox="1"/>
            <p:nvPr/>
          </p:nvSpPr>
          <p:spPr>
            <a:xfrm>
              <a:off x="5521"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Created schedule</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Used GitHub PM tools (Kanban board)</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Established milestone deadlines</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Created/Assigned Tasks</a:t>
              </a:r>
              <a:endParaRPr/>
            </a:p>
          </p:txBody>
        </p:sp>
        <p:sp>
          <p:nvSpPr>
            <p:cNvPr id="155" name="Google Shape;155;p18"/>
            <p:cNvSpPr/>
            <p:nvPr/>
          </p:nvSpPr>
          <p:spPr>
            <a:xfrm>
              <a:off x="1655153" y="414502"/>
              <a:ext cx="1865631" cy="746252"/>
            </a:xfrm>
            <a:prstGeom prst="chevron">
              <a:avLst>
                <a:gd fmla="val 50000" name="adj"/>
              </a:avLst>
            </a:prstGeom>
            <a:solidFill>
              <a:srgbClr val="C9642E"/>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txBox="1"/>
            <p:nvPr/>
          </p:nvSpPr>
          <p:spPr>
            <a:xfrm>
              <a:off x="2028279"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Wireframe Mock-up</a:t>
              </a:r>
              <a:endParaRPr/>
            </a:p>
          </p:txBody>
        </p:sp>
        <p:sp>
          <p:nvSpPr>
            <p:cNvPr id="157" name="Google Shape;157;p18"/>
            <p:cNvSpPr/>
            <p:nvPr/>
          </p:nvSpPr>
          <p:spPr>
            <a:xfrm>
              <a:off x="1655153"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txBox="1"/>
            <p:nvPr/>
          </p:nvSpPr>
          <p:spPr>
            <a:xfrm>
              <a:off x="1655153"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GoMockingBird</a:t>
              </a:r>
              <a:endParaRPr b="0" i="0" sz="1400" u="none" cap="none" strike="noStrike">
                <a:solidFill>
                  <a:schemeClr val="dk1"/>
                </a:solidFill>
                <a:latin typeface="Cabin"/>
                <a:ea typeface="Cabin"/>
                <a:cs typeface="Cabin"/>
                <a:sym typeface="Cabin"/>
              </a:endParaRPr>
            </a:p>
          </p:txBody>
        </p:sp>
        <p:sp>
          <p:nvSpPr>
            <p:cNvPr id="159" name="Google Shape;159;p18"/>
            <p:cNvSpPr/>
            <p:nvPr/>
          </p:nvSpPr>
          <p:spPr>
            <a:xfrm>
              <a:off x="3304784" y="414502"/>
              <a:ext cx="1865631" cy="746252"/>
            </a:xfrm>
            <a:prstGeom prst="chevron">
              <a:avLst>
                <a:gd fmla="val 50000" name="adj"/>
              </a:avLst>
            </a:prstGeom>
            <a:solidFill>
              <a:schemeClr val="accent4"/>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txBox="1"/>
            <p:nvPr/>
          </p:nvSpPr>
          <p:spPr>
            <a:xfrm>
              <a:off x="3677910"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User Story Development</a:t>
              </a:r>
              <a:endParaRPr/>
            </a:p>
          </p:txBody>
        </p:sp>
        <p:sp>
          <p:nvSpPr>
            <p:cNvPr id="161" name="Google Shape;161;p18"/>
            <p:cNvSpPr/>
            <p:nvPr/>
          </p:nvSpPr>
          <p:spPr>
            <a:xfrm>
              <a:off x="3304784"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nvSpPr>
          <p:spPr>
            <a:xfrm>
              <a:off x="3304784"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Created 13 User Stories</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5 User Stories became MVP</a:t>
              </a:r>
              <a:endParaRPr/>
            </a:p>
          </p:txBody>
        </p:sp>
        <p:sp>
          <p:nvSpPr>
            <p:cNvPr id="163" name="Google Shape;163;p18"/>
            <p:cNvSpPr/>
            <p:nvPr/>
          </p:nvSpPr>
          <p:spPr>
            <a:xfrm>
              <a:off x="4954416" y="414502"/>
              <a:ext cx="1865631" cy="746252"/>
            </a:xfrm>
            <a:prstGeom prst="chevron">
              <a:avLst>
                <a:gd fmla="val 50000" name="adj"/>
              </a:avLst>
            </a:prstGeom>
            <a:solidFill>
              <a:schemeClr val="accent5"/>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txBox="1"/>
            <p:nvPr/>
          </p:nvSpPr>
          <p:spPr>
            <a:xfrm>
              <a:off x="5327542"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Database Modeling</a:t>
              </a:r>
              <a:endParaRPr/>
            </a:p>
          </p:txBody>
        </p:sp>
        <p:sp>
          <p:nvSpPr>
            <p:cNvPr id="165" name="Google Shape;165;p18"/>
            <p:cNvSpPr/>
            <p:nvPr/>
          </p:nvSpPr>
          <p:spPr>
            <a:xfrm>
              <a:off x="4954416"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txBox="1"/>
            <p:nvPr/>
          </p:nvSpPr>
          <p:spPr>
            <a:xfrm>
              <a:off x="4954416"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Utilized real dataset from non-profit partner</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Created proof-of-concept to determine SQL or Mongodb direction</a:t>
              </a:r>
              <a:endParaRPr/>
            </a:p>
          </p:txBody>
        </p:sp>
        <p:sp>
          <p:nvSpPr>
            <p:cNvPr id="167" name="Google Shape;167;p18"/>
            <p:cNvSpPr/>
            <p:nvPr/>
          </p:nvSpPr>
          <p:spPr>
            <a:xfrm>
              <a:off x="6604048" y="414502"/>
              <a:ext cx="1865631" cy="746252"/>
            </a:xfrm>
            <a:prstGeom prst="chevron">
              <a:avLst>
                <a:gd fmla="val 50000" name="adj"/>
              </a:avLst>
            </a:prstGeom>
            <a:solidFill>
              <a:schemeClr val="accent6"/>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txBox="1"/>
            <p:nvPr/>
          </p:nvSpPr>
          <p:spPr>
            <a:xfrm>
              <a:off x="6977174"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Technology Selection</a:t>
              </a:r>
              <a:endParaRPr/>
            </a:p>
          </p:txBody>
        </p:sp>
        <p:sp>
          <p:nvSpPr>
            <p:cNvPr id="169" name="Google Shape;169;p18"/>
            <p:cNvSpPr/>
            <p:nvPr/>
          </p:nvSpPr>
          <p:spPr>
            <a:xfrm>
              <a:off x="6604048"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txBox="1"/>
            <p:nvPr/>
          </p:nvSpPr>
          <p:spPr>
            <a:xfrm>
              <a:off x="6604048"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MDB</a:t>
              </a:r>
              <a:r>
                <a:rPr lang="en-US">
                  <a:solidFill>
                    <a:schemeClr val="dk1"/>
                  </a:solidFill>
                  <a:latin typeface="Cabin"/>
                  <a:ea typeface="Cabin"/>
                  <a:cs typeface="Cabin"/>
                  <a:sym typeface="Cabin"/>
                </a:rPr>
                <a:t>React</a:t>
              </a:r>
              <a:endParaRPr b="0" i="0" sz="1400" u="none" cap="none" strike="noStrike">
                <a:solidFill>
                  <a:schemeClr val="dk1"/>
                </a:solidFill>
                <a:latin typeface="Cabin"/>
                <a:ea typeface="Cabin"/>
                <a:cs typeface="Cabin"/>
                <a:sym typeface="Cabin"/>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bcrypt</a:t>
              </a:r>
              <a:endParaRPr b="0" i="0" sz="1400" u="none" cap="none" strike="noStrike">
                <a:solidFill>
                  <a:schemeClr val="dk1"/>
                </a:solidFill>
                <a:latin typeface="Cabin"/>
                <a:ea typeface="Cabin"/>
                <a:cs typeface="Cabin"/>
                <a:sym typeface="Cabin"/>
              </a:endParaRPr>
            </a:p>
            <a:p>
              <a:pPr indent="-114300" lvl="1" marL="114300" marR="0" rtl="0" algn="l">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nodemailer</a:t>
              </a:r>
              <a:endParaRPr>
                <a:solidFill>
                  <a:schemeClr val="dk1"/>
                </a:solidFill>
                <a:latin typeface="Cabin"/>
                <a:ea typeface="Cabin"/>
                <a:cs typeface="Cabin"/>
                <a:sym typeface="Cabin"/>
              </a:endParaRPr>
            </a:p>
            <a:p>
              <a:pPr indent="-114300" lvl="1" marL="114300" marR="0" rtl="0" algn="l">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rcTouchable</a:t>
              </a:r>
              <a:endParaRPr>
                <a:solidFill>
                  <a:schemeClr val="dk1"/>
                </a:solidFill>
                <a:latin typeface="Cabin"/>
                <a:ea typeface="Cabin"/>
                <a:cs typeface="Cabin"/>
                <a:sym typeface="Cabin"/>
              </a:endParaRPr>
            </a:p>
          </p:txBody>
        </p:sp>
        <p:sp>
          <p:nvSpPr>
            <p:cNvPr id="171" name="Google Shape;171;p18"/>
            <p:cNvSpPr/>
            <p:nvPr/>
          </p:nvSpPr>
          <p:spPr>
            <a:xfrm>
              <a:off x="8253680" y="414502"/>
              <a:ext cx="1865631" cy="746252"/>
            </a:xfrm>
            <a:prstGeom prst="chevron">
              <a:avLst>
                <a:gd fmla="val 50000" name="adj"/>
              </a:avLst>
            </a:prstGeom>
            <a:solidFill>
              <a:schemeClr val="accent2"/>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txBox="1"/>
            <p:nvPr/>
          </p:nvSpPr>
          <p:spPr>
            <a:xfrm>
              <a:off x="8626806"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Coding</a:t>
              </a:r>
              <a:endParaRPr/>
            </a:p>
          </p:txBody>
        </p:sp>
        <p:sp>
          <p:nvSpPr>
            <p:cNvPr id="173" name="Google Shape;173;p18"/>
            <p:cNvSpPr/>
            <p:nvPr/>
          </p:nvSpPr>
          <p:spPr>
            <a:xfrm>
              <a:off x="8253680" y="1254037"/>
              <a:ext cx="1492505" cy="176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txBox="1"/>
            <p:nvPr/>
          </p:nvSpPr>
          <p:spPr>
            <a:xfrm>
              <a:off x="8253680" y="1254037"/>
              <a:ext cx="1492505" cy="1764000"/>
            </a:xfrm>
            <a:prstGeom prst="rect">
              <a:avLst/>
            </a:prstGeom>
            <a:noFill/>
            <a:ln>
              <a:noFill/>
            </a:ln>
          </p:spPr>
          <p:txBody>
            <a:bodyPr anchorCtr="0" anchor="t" bIns="0" lIns="0" spcFirstLastPara="1" rIns="0" wrap="square" tIns="0">
              <a:noAutofit/>
            </a:bodyPr>
            <a:lstStyle/>
            <a:p>
              <a:pPr indent="-114300" lvl="1" marL="114300" marR="0" rtl="0" algn="l">
                <a:lnSpc>
                  <a:spcPct val="90000"/>
                </a:lnSpc>
                <a:spcBef>
                  <a:spcPts val="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Code Reviews</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Unit Testing</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End-to-End Testing</a:t>
              </a:r>
              <a:endParaRPr/>
            </a:p>
            <a:p>
              <a:pPr indent="-114300" lvl="1" marL="114300" marR="0" rtl="0" algn="l">
                <a:lnSpc>
                  <a:spcPct val="90000"/>
                </a:lnSpc>
                <a:spcBef>
                  <a:spcPts val="210"/>
                </a:spcBef>
                <a:spcAft>
                  <a:spcPts val="0"/>
                </a:spcAft>
                <a:buClr>
                  <a:schemeClr val="dk1"/>
                </a:buClr>
                <a:buSzPts val="1400"/>
                <a:buFont typeface="Cabin"/>
                <a:buChar char="•"/>
              </a:pPr>
              <a:r>
                <a:rPr b="0" i="0" lang="en-US" sz="1400" u="none" cap="none" strike="noStrike">
                  <a:solidFill>
                    <a:schemeClr val="dk1"/>
                  </a:solidFill>
                  <a:latin typeface="Cabin"/>
                  <a:ea typeface="Cabin"/>
                  <a:cs typeface="Cabin"/>
                  <a:sym typeface="Cabin"/>
                </a:rPr>
                <a:t>Continuous Deployment</a:t>
              </a:r>
              <a:endParaRPr>
                <a:solidFill>
                  <a:schemeClr val="dk1"/>
                </a:solidFill>
                <a:latin typeface="Cabin"/>
                <a:ea typeface="Cabin"/>
                <a:cs typeface="Cabin"/>
                <a:sym typeface="Cabin"/>
              </a:endParaRPr>
            </a:p>
            <a:p>
              <a:pPr indent="-114300" lvl="1" marL="114300" marR="0" rtl="0" algn="l">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Deployment to Heroku</a:t>
              </a:r>
              <a:endParaRPr>
                <a:solidFill>
                  <a:schemeClr val="dk1"/>
                </a:solidFill>
                <a:latin typeface="Cabin"/>
                <a:ea typeface="Cabin"/>
                <a:cs typeface="Cabin"/>
                <a:sym typeface="Cabin"/>
              </a:endParaRPr>
            </a:p>
          </p:txBody>
        </p:sp>
        <p:sp>
          <p:nvSpPr>
            <p:cNvPr id="175" name="Google Shape;175;p18"/>
            <p:cNvSpPr/>
            <p:nvPr/>
          </p:nvSpPr>
          <p:spPr>
            <a:xfrm>
              <a:off x="9903311" y="414502"/>
              <a:ext cx="1865631" cy="746252"/>
            </a:xfrm>
            <a:prstGeom prst="chevron">
              <a:avLst>
                <a:gd fmla="val 50000" name="adj"/>
              </a:avLst>
            </a:prstGeom>
            <a:solidFill>
              <a:srgbClr val="C9642E"/>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txBox="1"/>
            <p:nvPr/>
          </p:nvSpPr>
          <p:spPr>
            <a:xfrm>
              <a:off x="10276437" y="414502"/>
              <a:ext cx="1119379" cy="746252"/>
            </a:xfrm>
            <a:prstGeom prst="rect">
              <a:avLst/>
            </a:prstGeom>
            <a:noFill/>
            <a:ln>
              <a:noFill/>
            </a:ln>
          </p:spPr>
          <p:txBody>
            <a:bodyPr anchorCtr="0" anchor="ctr" bIns="18650" lIns="56000" spcFirstLastPara="1" rIns="18650" wrap="square" tIns="18650">
              <a:noAutofit/>
            </a:bodyPr>
            <a:lstStyle/>
            <a:p>
              <a:pPr indent="0" lvl="0" marL="0" marR="0" rtl="0" algn="ctr">
                <a:lnSpc>
                  <a:spcPct val="90000"/>
                </a:lnSpc>
                <a:spcBef>
                  <a:spcPts val="0"/>
                </a:spcBef>
                <a:spcAft>
                  <a:spcPts val="0"/>
                </a:spcAft>
                <a:buClr>
                  <a:schemeClr val="lt1"/>
                </a:buClr>
                <a:buSzPts val="1400"/>
                <a:buFont typeface="Cabin"/>
                <a:buNone/>
              </a:pPr>
              <a:r>
                <a:rPr b="0" i="0" lang="en-US" sz="1400" u="none" cap="none" strike="noStrike">
                  <a:solidFill>
                    <a:schemeClr val="lt1"/>
                  </a:solidFill>
                  <a:latin typeface="Cabin"/>
                  <a:ea typeface="Cabin"/>
                  <a:cs typeface="Cabin"/>
                  <a:sym typeface="Cabin"/>
                </a:rPr>
                <a:t>Deployment</a:t>
              </a:r>
              <a:endParaRPr/>
            </a:p>
          </p:txBody>
        </p:sp>
      </p:grpSp>
      <p:grpSp>
        <p:nvGrpSpPr>
          <p:cNvPr id="177" name="Google Shape;177;p18"/>
          <p:cNvGrpSpPr/>
          <p:nvPr/>
        </p:nvGrpSpPr>
        <p:grpSpPr>
          <a:xfrm>
            <a:off x="433985" y="1740131"/>
            <a:ext cx="10206209" cy="423922"/>
            <a:chOff x="433985" y="1740131"/>
            <a:chExt cx="10206209" cy="423922"/>
          </a:xfrm>
        </p:grpSpPr>
        <p:grpSp>
          <p:nvGrpSpPr>
            <p:cNvPr id="178" name="Google Shape;178;p18"/>
            <p:cNvGrpSpPr/>
            <p:nvPr/>
          </p:nvGrpSpPr>
          <p:grpSpPr>
            <a:xfrm>
              <a:off x="433985" y="1794721"/>
              <a:ext cx="300251" cy="369332"/>
              <a:chOff x="1227436" y="1602769"/>
              <a:chExt cx="300251" cy="369332"/>
            </a:xfrm>
          </p:grpSpPr>
          <p:sp>
            <p:nvSpPr>
              <p:cNvPr id="179" name="Google Shape;179;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180" name="Google Shape;180;p18"/>
              <p:cNvSpPr txBox="1"/>
              <p:nvPr/>
            </p:nvSpPr>
            <p:spPr>
              <a:xfrm>
                <a:off x="1227436" y="1602769"/>
                <a:ext cx="30008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lt1"/>
                    </a:solidFill>
                    <a:latin typeface="Calibri"/>
                    <a:ea typeface="Calibri"/>
                    <a:cs typeface="Calibri"/>
                    <a:sym typeface="Calibri"/>
                  </a:rPr>
                  <a:t>1</a:t>
                </a:r>
                <a:endParaRPr/>
              </a:p>
            </p:txBody>
          </p:sp>
        </p:grpSp>
        <p:grpSp>
          <p:nvGrpSpPr>
            <p:cNvPr id="181" name="Google Shape;181;p18"/>
            <p:cNvGrpSpPr/>
            <p:nvPr/>
          </p:nvGrpSpPr>
          <p:grpSpPr>
            <a:xfrm>
              <a:off x="2073115" y="1767426"/>
              <a:ext cx="301686" cy="369332"/>
              <a:chOff x="1227436" y="1602769"/>
              <a:chExt cx="301686" cy="369332"/>
            </a:xfrm>
          </p:grpSpPr>
          <p:sp>
            <p:nvSpPr>
              <p:cNvPr id="182" name="Google Shape;182;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83" name="Google Shape;183;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2</a:t>
                </a:r>
                <a:endParaRPr/>
              </a:p>
            </p:txBody>
          </p:sp>
        </p:grpSp>
        <p:grpSp>
          <p:nvGrpSpPr>
            <p:cNvPr id="184" name="Google Shape;184;p18"/>
            <p:cNvGrpSpPr/>
            <p:nvPr/>
          </p:nvGrpSpPr>
          <p:grpSpPr>
            <a:xfrm>
              <a:off x="3712245" y="1767426"/>
              <a:ext cx="301686" cy="369332"/>
              <a:chOff x="1227436" y="1602769"/>
              <a:chExt cx="301686" cy="369332"/>
            </a:xfrm>
          </p:grpSpPr>
          <p:sp>
            <p:nvSpPr>
              <p:cNvPr id="185" name="Google Shape;185;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86" name="Google Shape;186;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3</a:t>
                </a:r>
                <a:endParaRPr/>
              </a:p>
            </p:txBody>
          </p:sp>
        </p:grpSp>
        <p:grpSp>
          <p:nvGrpSpPr>
            <p:cNvPr id="187" name="Google Shape;187;p18"/>
            <p:cNvGrpSpPr/>
            <p:nvPr/>
          </p:nvGrpSpPr>
          <p:grpSpPr>
            <a:xfrm>
              <a:off x="5345466" y="1740131"/>
              <a:ext cx="301686" cy="369332"/>
              <a:chOff x="1227436" y="1602769"/>
              <a:chExt cx="301686" cy="369332"/>
            </a:xfrm>
          </p:grpSpPr>
          <p:sp>
            <p:nvSpPr>
              <p:cNvPr id="188" name="Google Shape;188;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89" name="Google Shape;189;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4</a:t>
                </a:r>
                <a:endParaRPr/>
              </a:p>
            </p:txBody>
          </p:sp>
        </p:grpSp>
        <p:grpSp>
          <p:nvGrpSpPr>
            <p:cNvPr id="190" name="Google Shape;190;p18"/>
            <p:cNvGrpSpPr/>
            <p:nvPr/>
          </p:nvGrpSpPr>
          <p:grpSpPr>
            <a:xfrm>
              <a:off x="8651742" y="1767426"/>
              <a:ext cx="301686" cy="369332"/>
              <a:chOff x="1227436" y="1602769"/>
              <a:chExt cx="301686" cy="369332"/>
            </a:xfrm>
          </p:grpSpPr>
          <p:sp>
            <p:nvSpPr>
              <p:cNvPr id="191" name="Google Shape;191;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2" name="Google Shape;192;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6</a:t>
                </a:r>
                <a:endParaRPr/>
              </a:p>
            </p:txBody>
          </p:sp>
        </p:grpSp>
        <p:grpSp>
          <p:nvGrpSpPr>
            <p:cNvPr id="193" name="Google Shape;193;p18"/>
            <p:cNvGrpSpPr/>
            <p:nvPr/>
          </p:nvGrpSpPr>
          <p:grpSpPr>
            <a:xfrm>
              <a:off x="6996429" y="1747376"/>
              <a:ext cx="301686" cy="369332"/>
              <a:chOff x="1227436" y="1602769"/>
              <a:chExt cx="301686" cy="369332"/>
            </a:xfrm>
          </p:grpSpPr>
          <p:sp>
            <p:nvSpPr>
              <p:cNvPr id="194" name="Google Shape;194;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5" name="Google Shape;195;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5</a:t>
                </a:r>
                <a:endParaRPr/>
              </a:p>
            </p:txBody>
          </p:sp>
        </p:grpSp>
        <p:grpSp>
          <p:nvGrpSpPr>
            <p:cNvPr id="196" name="Google Shape;196;p18"/>
            <p:cNvGrpSpPr/>
            <p:nvPr/>
          </p:nvGrpSpPr>
          <p:grpSpPr>
            <a:xfrm>
              <a:off x="10338508" y="1770076"/>
              <a:ext cx="301686" cy="369332"/>
              <a:chOff x="1227436" y="1602769"/>
              <a:chExt cx="301686" cy="369332"/>
            </a:xfrm>
          </p:grpSpPr>
          <p:sp>
            <p:nvSpPr>
              <p:cNvPr id="197" name="Google Shape;197;p18"/>
              <p:cNvSpPr/>
              <p:nvPr/>
            </p:nvSpPr>
            <p:spPr>
              <a:xfrm>
                <a:off x="1227436" y="1644555"/>
                <a:ext cx="300251" cy="300251"/>
              </a:xfrm>
              <a:prstGeom prst="ellipse">
                <a:avLst/>
              </a:prstGeom>
              <a:solidFill>
                <a:srgbClr val="475A60"/>
              </a:solidFill>
              <a:ln cap="flat" cmpd="sng" w="12700">
                <a:solidFill>
                  <a:srgbClr val="433C2E"/>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8" name="Google Shape;198;p18"/>
              <p:cNvSpPr txBox="1"/>
              <p:nvPr/>
            </p:nvSpPr>
            <p:spPr>
              <a:xfrm>
                <a:off x="1227436" y="1602769"/>
                <a:ext cx="301686"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7</a:t>
                </a:r>
                <a:endParaRPr/>
              </a:p>
            </p:txBody>
          </p:sp>
        </p:grpSp>
      </p:grpSp>
      <p:sp>
        <p:nvSpPr>
          <p:cNvPr id="199" name="Google Shape;199;p18"/>
          <p:cNvSpPr txBox="1"/>
          <p:nvPr/>
        </p:nvSpPr>
        <p:spPr>
          <a:xfrm>
            <a:off x="10354554" y="2655560"/>
            <a:ext cx="1492500" cy="1764000"/>
          </a:xfrm>
          <a:prstGeom prst="rect">
            <a:avLst/>
          </a:prstGeom>
          <a:no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None/>
            </a:pPr>
            <a:r>
              <a:t/>
            </a:r>
            <a:endParaRPr/>
          </a:p>
          <a:p>
            <a:pPr indent="-114300" lvl="1" marL="114300" marR="0" rtl="0" algn="l">
              <a:lnSpc>
                <a:spcPct val="90000"/>
              </a:lnSpc>
              <a:spcBef>
                <a:spcPts val="210"/>
              </a:spcBef>
              <a:spcAft>
                <a:spcPts val="0"/>
              </a:spcAft>
              <a:buClr>
                <a:schemeClr val="dk1"/>
              </a:buClr>
              <a:buSzPts val="1400"/>
              <a:buFont typeface="Cabin"/>
              <a:buChar char="•"/>
            </a:pPr>
            <a:r>
              <a:rPr lang="en-US">
                <a:solidFill>
                  <a:schemeClr val="dk1"/>
                </a:solidFill>
                <a:latin typeface="Cabin"/>
                <a:ea typeface="Cabin"/>
                <a:cs typeface="Cabin"/>
                <a:sym typeface="Cabin"/>
              </a:rPr>
              <a:t>Fully functional and responsive MVP</a:t>
            </a:r>
            <a:endParaRPr/>
          </a:p>
          <a:p>
            <a:pPr indent="0" lvl="0" marL="0" marR="0" rtl="0" algn="l">
              <a:lnSpc>
                <a:spcPct val="90000"/>
              </a:lnSpc>
              <a:spcBef>
                <a:spcPts val="210"/>
              </a:spcBef>
              <a:spcAft>
                <a:spcPts val="0"/>
              </a:spcAft>
              <a:buNone/>
            </a:pPr>
            <a:r>
              <a:t/>
            </a:r>
            <a:endParaRPr>
              <a:solidFill>
                <a:schemeClr val="dk1"/>
              </a:solidFill>
              <a:latin typeface="Cabin"/>
              <a:ea typeface="Cabin"/>
              <a:cs typeface="Cabin"/>
              <a:sym typeface="Cabi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19"/>
          <p:cNvSpPr txBox="1"/>
          <p:nvPr>
            <p:ph type="title"/>
          </p:nvPr>
        </p:nvSpPr>
        <p:spPr>
          <a:xfrm>
            <a:off x="1462278" y="2661840"/>
            <a:ext cx="9267444" cy="920342"/>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DEMO</a:t>
            </a:r>
            <a:endParaRPr/>
          </a:p>
        </p:txBody>
      </p:sp>
      <p:sp>
        <p:nvSpPr>
          <p:cNvPr id="206" name="Google Shape;206;p19"/>
          <p:cNvSpPr txBox="1"/>
          <p:nvPr/>
        </p:nvSpPr>
        <p:spPr>
          <a:xfrm>
            <a:off x="4101319" y="3978323"/>
            <a:ext cx="398936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u="sng">
                <a:solidFill>
                  <a:schemeClr val="hlink"/>
                </a:solidFill>
                <a:latin typeface="Cabin"/>
                <a:ea typeface="Cabin"/>
                <a:cs typeface="Cabin"/>
                <a:sym typeface="Cabin"/>
                <a:hlinkClick r:id="rId3"/>
              </a:rPr>
              <a:t>https://parts-to-purpose.herokuapp.com/</a:t>
            </a:r>
            <a:endParaRPr sz="1800">
              <a:solidFill>
                <a:schemeClr val="dk1"/>
              </a:solidFill>
              <a:latin typeface="Cabin"/>
              <a:ea typeface="Cabin"/>
              <a:cs typeface="Cabin"/>
              <a:sym typeface="Cabi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0"/>
          <p:cNvSpPr txBox="1"/>
          <p:nvPr>
            <p:ph type="title"/>
          </p:nvPr>
        </p:nvSpPr>
        <p:spPr>
          <a:xfrm>
            <a:off x="1541335" y="130180"/>
            <a:ext cx="9267300" cy="9204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DIFFICULTIES</a:t>
            </a:r>
            <a:endParaRPr/>
          </a:p>
        </p:txBody>
      </p:sp>
      <p:sp>
        <p:nvSpPr>
          <p:cNvPr id="213" name="Google Shape;213;p20"/>
          <p:cNvSpPr txBox="1"/>
          <p:nvPr/>
        </p:nvSpPr>
        <p:spPr>
          <a:xfrm>
            <a:off x="6172200" y="2029968"/>
            <a:ext cx="4927500" cy="369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accent2"/>
              </a:buClr>
              <a:buSzPts val="1800"/>
              <a:buFont typeface="Arial"/>
              <a:buNone/>
            </a:pPr>
            <a:r>
              <a:rPr b="1" lang="en-US" sz="1800" u="sng">
                <a:solidFill>
                  <a:schemeClr val="dk1"/>
                </a:solidFill>
                <a:latin typeface="Calibri"/>
                <a:ea typeface="Calibri"/>
                <a:cs typeface="Calibri"/>
                <a:sym typeface="Calibri"/>
              </a:rPr>
              <a:t>The Cart</a:t>
            </a:r>
            <a:endParaRPr/>
          </a:p>
          <a:p>
            <a:pPr indent="-228600" lvl="0" marL="228600" marR="0" rtl="0" algn="l">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Everything with the Cart</a:t>
            </a:r>
            <a:endParaRPr>
              <a:solidFill>
                <a:schemeClr val="dk1"/>
              </a:solidFill>
              <a:latin typeface="Calibri"/>
              <a:ea typeface="Calibri"/>
              <a:cs typeface="Calibri"/>
              <a:sym typeface="Calibri"/>
            </a:endParaRPr>
          </a:p>
          <a:p>
            <a:pPr indent="-228600" lvl="0" marL="228600" marR="0" rtl="0" algn="l">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Went through more iritive changes than any other single component.</a:t>
            </a:r>
            <a:endParaRPr/>
          </a:p>
          <a:p>
            <a:pPr indent="-228600" lvl="0" marL="228600" marR="0" rtl="0" algn="l">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Every small change brought lots of bugs</a:t>
            </a:r>
            <a:endParaRPr/>
          </a:p>
          <a:p>
            <a:pPr indent="-317500" lvl="1" marL="914400" marR="0" rtl="0" algn="l">
              <a:lnSpc>
                <a:spcPct val="100000"/>
              </a:lnSpc>
              <a:spcBef>
                <a:spcPts val="1000"/>
              </a:spcBef>
              <a:spcAft>
                <a:spcPts val="0"/>
              </a:spcAft>
              <a:buClr>
                <a:schemeClr val="accent2"/>
              </a:buClr>
              <a:buSzPts val="1400"/>
              <a:buFont typeface="Arial"/>
              <a:buChar char="○"/>
            </a:pPr>
            <a:r>
              <a:rPr lang="en-US">
                <a:solidFill>
                  <a:schemeClr val="dk1"/>
                </a:solidFill>
                <a:latin typeface="Calibri"/>
                <a:ea typeface="Calibri"/>
                <a:cs typeface="Calibri"/>
                <a:sym typeface="Calibri"/>
              </a:rPr>
              <a:t>Keeping track of items in/out of cart.</a:t>
            </a:r>
            <a:endParaRPr>
              <a:solidFill>
                <a:schemeClr val="dk1"/>
              </a:solidFill>
              <a:latin typeface="Calibri"/>
              <a:ea typeface="Calibri"/>
              <a:cs typeface="Calibri"/>
              <a:sym typeface="Calibri"/>
            </a:endParaRPr>
          </a:p>
          <a:p>
            <a:pPr indent="-317500" lvl="1" marL="914400" marR="0" rtl="0" algn="l">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Clearing Cart on Order Submission</a:t>
            </a:r>
            <a:endParaRPr>
              <a:solidFill>
                <a:schemeClr val="dk1"/>
              </a:solidFill>
              <a:latin typeface="Calibri"/>
              <a:ea typeface="Calibri"/>
              <a:cs typeface="Calibri"/>
              <a:sym typeface="Calibri"/>
            </a:endParaRPr>
          </a:p>
          <a:p>
            <a:pPr indent="-317500" lvl="1" marL="914400" marR="0" rtl="0" algn="l">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Disabling Submit for an Empty Cart</a:t>
            </a:r>
            <a:endParaRPr>
              <a:solidFill>
                <a:schemeClr val="dk1"/>
              </a:solidFill>
              <a:latin typeface="Calibri"/>
              <a:ea typeface="Calibri"/>
              <a:cs typeface="Calibri"/>
              <a:sym typeface="Calibri"/>
            </a:endParaRPr>
          </a:p>
          <a:p>
            <a:pPr indent="-317500" lvl="1" marL="914400" marR="0" rtl="0" algn="l">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Disabling Search Page Add Buttons on Cart Entry</a:t>
            </a:r>
            <a:endParaRPr>
              <a:solidFill>
                <a:schemeClr val="dk1"/>
              </a:solidFill>
              <a:latin typeface="Calibri"/>
              <a:ea typeface="Calibri"/>
              <a:cs typeface="Calibri"/>
              <a:sym typeface="Calibri"/>
            </a:endParaRPr>
          </a:p>
          <a:p>
            <a:pPr indent="-317500" lvl="1" marL="914400" marR="0" rtl="0" algn="l">
              <a:lnSpc>
                <a:spcPct val="100000"/>
              </a:lnSpc>
              <a:spcBef>
                <a:spcPts val="1000"/>
              </a:spcBef>
              <a:spcAft>
                <a:spcPts val="0"/>
              </a:spcAft>
              <a:buClr>
                <a:schemeClr val="dk1"/>
              </a:buClr>
              <a:buSzPts val="1400"/>
              <a:buFont typeface="Calibri"/>
              <a:buChar char="○"/>
            </a:pPr>
            <a:r>
              <a:rPr lang="en-US">
                <a:solidFill>
                  <a:schemeClr val="dk1"/>
                </a:solidFill>
                <a:latin typeface="Calibri"/>
                <a:ea typeface="Calibri"/>
                <a:cs typeface="Calibri"/>
                <a:sym typeface="Calibri"/>
              </a:rPr>
              <a:t>More things we don’t have time for</a:t>
            </a:r>
            <a:endParaRPr>
              <a:solidFill>
                <a:schemeClr val="dk1"/>
              </a:solidFill>
              <a:latin typeface="Calibri"/>
              <a:ea typeface="Calibri"/>
              <a:cs typeface="Calibri"/>
              <a:sym typeface="Calibri"/>
            </a:endParaRPr>
          </a:p>
        </p:txBody>
      </p:sp>
      <p:sp>
        <p:nvSpPr>
          <p:cNvPr id="214" name="Google Shape;214;p20"/>
          <p:cNvSpPr txBox="1"/>
          <p:nvPr/>
        </p:nvSpPr>
        <p:spPr>
          <a:xfrm>
            <a:off x="612450" y="2029975"/>
            <a:ext cx="4876200" cy="445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u="sng">
                <a:solidFill>
                  <a:schemeClr val="dk1"/>
                </a:solidFill>
                <a:latin typeface="Calibri"/>
                <a:ea typeface="Calibri"/>
                <a:cs typeface="Calibri"/>
                <a:sym typeface="Calibri"/>
              </a:rPr>
              <a:t>React Bootstrap/MDB Conflicts</a:t>
            </a:r>
            <a:r>
              <a:rPr b="1" lang="en-US" sz="1800" u="sng">
                <a:solidFill>
                  <a:schemeClr val="dk1"/>
                </a:solidFill>
                <a:latin typeface="Calibri"/>
                <a:ea typeface="Calibri"/>
                <a:cs typeface="Calibri"/>
                <a:sym typeface="Calibri"/>
              </a:rPr>
              <a:t>:</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Early on we wanted to use a stylish database</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An error with Modals was preventing us from using MDB</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Down the line we figured out Modal issue and implemented MDB</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The caused the site to take on a nigh-”Frankenstein” of website aesthetic.</a:t>
            </a:r>
            <a:endParaRPr>
              <a:solidFill>
                <a:schemeClr val="dk1"/>
              </a:solidFill>
            </a:endParaRPr>
          </a:p>
          <a:p>
            <a:pPr indent="-228600" lvl="0" marL="228600" rtl="0" algn="l">
              <a:spcBef>
                <a:spcPts val="1000"/>
              </a:spcBef>
              <a:spcAft>
                <a:spcPts val="0"/>
              </a:spcAft>
              <a:buClr>
                <a:schemeClr val="accent2"/>
              </a:buClr>
              <a:buSzPts val="1400"/>
              <a:buChar char="•"/>
            </a:pPr>
            <a:r>
              <a:rPr lang="en-US">
                <a:solidFill>
                  <a:schemeClr val="dk1"/>
                </a:solidFill>
                <a:latin typeface="Calibri"/>
                <a:ea typeface="Calibri"/>
                <a:cs typeface="Calibri"/>
                <a:sym typeface="Calibri"/>
              </a:rPr>
              <a:t>Eventually Phil went in and changed every React Bootstrap component to an MDS Component.</a:t>
            </a:r>
            <a:endParaRPr/>
          </a:p>
        </p:txBody>
      </p:sp>
      <p:pic>
        <p:nvPicPr>
          <p:cNvPr id="215" name="Google Shape;215;p20"/>
          <p:cNvPicPr preferRelativeResize="0"/>
          <p:nvPr/>
        </p:nvPicPr>
        <p:blipFill>
          <a:blip r:embed="rId3">
            <a:alphaModFix/>
          </a:blip>
          <a:stretch>
            <a:fillRect/>
          </a:stretch>
        </p:blipFill>
        <p:spPr>
          <a:xfrm>
            <a:off x="366375" y="1600413"/>
            <a:ext cx="4876200" cy="3657164"/>
          </a:xfrm>
          <a:prstGeom prst="rect">
            <a:avLst/>
          </a:prstGeom>
          <a:noFill/>
          <a:ln>
            <a:noFill/>
          </a:ln>
        </p:spPr>
      </p:pic>
    </p:spTree>
  </p:cSld>
  <p:clrMapOvr>
    <a:masterClrMapping/>
  </p:clrMapOvr>
  <p:transition spd="med">
    <p:push dir="r"/>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15"/>
                                        </p:tgtEl>
                                        <p:attrNameLst>
                                          <p:attrName>style.visibility</p:attrName>
                                        </p:attrNameLst>
                                      </p:cBhvr>
                                      <p:to>
                                        <p:strVal val="visible"/>
                                      </p:to>
                                    </p:set>
                                    <p:anim calcmode="lin" valueType="num">
                                      <p:cBhvr additive="base">
                                        <p:cTn dur="1000"/>
                                        <p:tgtEl>
                                          <p:spTgt spid="21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1"/>
          <p:cNvSpPr txBox="1"/>
          <p:nvPr>
            <p:ph type="title"/>
          </p:nvPr>
        </p:nvSpPr>
        <p:spPr>
          <a:xfrm>
            <a:off x="1605535" y="461830"/>
            <a:ext cx="9267300" cy="9204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800"/>
              <a:buFont typeface="Cabin"/>
              <a:buNone/>
            </a:pPr>
            <a:r>
              <a:rPr lang="en-US"/>
              <a:t>AWESOME STUFF WE DID</a:t>
            </a:r>
            <a:endParaRPr/>
          </a:p>
        </p:txBody>
      </p:sp>
      <p:sp>
        <p:nvSpPr>
          <p:cNvPr id="222" name="Google Shape;222;p21"/>
          <p:cNvSpPr txBox="1"/>
          <p:nvPr/>
        </p:nvSpPr>
        <p:spPr>
          <a:xfrm>
            <a:off x="1112700" y="1990000"/>
            <a:ext cx="4729200" cy="19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1845575" y="1850961"/>
            <a:ext cx="7698079" cy="61832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No Major GitHub Conflicts!</a:t>
            </a:r>
          </a:p>
        </p:txBody>
      </p:sp>
      <p:sp>
        <p:nvSpPr>
          <p:cNvPr id="224" name="Google Shape;224;p21"/>
          <p:cNvSpPr/>
          <p:nvPr/>
        </p:nvSpPr>
        <p:spPr>
          <a:xfrm>
            <a:off x="661538" y="2938022"/>
            <a:ext cx="10868928" cy="61831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Mobile/Tablet/Computer Responsive!</a:t>
            </a:r>
          </a:p>
        </p:txBody>
      </p:sp>
      <p:sp>
        <p:nvSpPr>
          <p:cNvPr id="225" name="Google Shape;225;p21"/>
          <p:cNvSpPr/>
          <p:nvPr/>
        </p:nvSpPr>
        <p:spPr>
          <a:xfrm>
            <a:off x="1979237" y="4025100"/>
            <a:ext cx="8233538" cy="736226"/>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User Email Registration</a:t>
            </a:r>
          </a:p>
        </p:txBody>
      </p:sp>
      <p:sp>
        <p:nvSpPr>
          <p:cNvPr id="226" name="Google Shape;226;p21"/>
          <p:cNvSpPr/>
          <p:nvPr/>
        </p:nvSpPr>
        <p:spPr>
          <a:xfrm>
            <a:off x="1188700" y="5112150"/>
            <a:ext cx="9489516" cy="781102"/>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Dynamic Input Population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23"/>
                                        </p:tgtEl>
                                        <p:attrNameLst>
                                          <p:attrName>style.visibility</p:attrName>
                                        </p:attrNameLst>
                                      </p:cBhvr>
                                      <p:to>
                                        <p:strVal val="visible"/>
                                      </p:to>
                                    </p:set>
                                    <p:anim calcmode="lin" valueType="num">
                                      <p:cBhvr additive="base">
                                        <p:cTn dur="400"/>
                                        <p:tgtEl>
                                          <p:spTgt spid="223"/>
                                        </p:tgtEl>
                                        <p:attrNameLst>
                                          <p:attrName>ppt_w</p:attrName>
                                        </p:attrNameLst>
                                      </p:cBhvr>
                                      <p:tavLst>
                                        <p:tav fmla="" tm="0">
                                          <p:val>
                                            <p:strVal val="0"/>
                                          </p:val>
                                        </p:tav>
                                        <p:tav fmla="" tm="100000">
                                          <p:val>
                                            <p:strVal val="#ppt_w"/>
                                          </p:val>
                                        </p:tav>
                                      </p:tavLst>
                                    </p:anim>
                                    <p:anim calcmode="lin" valueType="num">
                                      <p:cBhvr additive="base">
                                        <p:cTn dur="400"/>
                                        <p:tgtEl>
                                          <p:spTgt spid="223"/>
                                        </p:tgtEl>
                                        <p:attrNameLst>
                                          <p:attrName>ppt_h</p:attrName>
                                        </p:attrNameLst>
                                      </p:cBhvr>
                                      <p:tavLst>
                                        <p:tav fmla="" tm="0">
                                          <p:val>
                                            <p:strVal val="0"/>
                                          </p:val>
                                        </p:tav>
                                        <p:tav fmla="" tm="100000">
                                          <p:val>
                                            <p:strVal val="#ppt_h"/>
                                          </p:val>
                                        </p:tav>
                                      </p:tavLst>
                                    </p:anim>
                                  </p:childTnLst>
                                </p:cTn>
                              </p:par>
                            </p:childTnLst>
                          </p:cTn>
                        </p:par>
                        <p:par>
                          <p:cTn fill="hold">
                            <p:stCondLst>
                              <p:cond delay="400"/>
                            </p:stCondLst>
                            <p:childTnLst>
                              <p:par>
                                <p:cTn fill="hold" nodeType="afterEffect" presetClass="entr" presetID="23" presetSubtype="16">
                                  <p:stCondLst>
                                    <p:cond delay="0"/>
                                  </p:stCondLst>
                                  <p:childTnLst>
                                    <p:set>
                                      <p:cBhvr>
                                        <p:cTn dur="1" fill="hold">
                                          <p:stCondLst>
                                            <p:cond delay="0"/>
                                          </p:stCondLst>
                                        </p:cTn>
                                        <p:tgtEl>
                                          <p:spTgt spid="224"/>
                                        </p:tgtEl>
                                        <p:attrNameLst>
                                          <p:attrName>style.visibility</p:attrName>
                                        </p:attrNameLst>
                                      </p:cBhvr>
                                      <p:to>
                                        <p:strVal val="visible"/>
                                      </p:to>
                                    </p:set>
                                    <p:anim calcmode="lin" valueType="num">
                                      <p:cBhvr additive="base">
                                        <p:cTn dur="1000"/>
                                        <p:tgtEl>
                                          <p:spTgt spid="224"/>
                                        </p:tgtEl>
                                        <p:attrNameLst>
                                          <p:attrName>ppt_w</p:attrName>
                                        </p:attrNameLst>
                                      </p:cBhvr>
                                      <p:tavLst>
                                        <p:tav fmla="" tm="0">
                                          <p:val>
                                            <p:strVal val="0"/>
                                          </p:val>
                                        </p:tav>
                                        <p:tav fmla="" tm="100000">
                                          <p:val>
                                            <p:strVal val="#ppt_w"/>
                                          </p:val>
                                        </p:tav>
                                      </p:tavLst>
                                    </p:anim>
                                    <p:anim calcmode="lin" valueType="num">
                                      <p:cBhvr additive="base">
                                        <p:cTn dur="1000"/>
                                        <p:tgtEl>
                                          <p:spTgt spid="224"/>
                                        </p:tgtEl>
                                        <p:attrNameLst>
                                          <p:attrName>ppt_h</p:attrName>
                                        </p:attrNameLst>
                                      </p:cBhvr>
                                      <p:tavLst>
                                        <p:tav fmla="" tm="0">
                                          <p:val>
                                            <p:strVal val="0"/>
                                          </p:val>
                                        </p:tav>
                                        <p:tav fmla="" tm="100000">
                                          <p:val>
                                            <p:strVal val="#ppt_h"/>
                                          </p:val>
                                        </p:tav>
                                      </p:tavLst>
                                    </p:anim>
                                  </p:childTnLst>
                                </p:cTn>
                              </p:par>
                            </p:childTnLst>
                          </p:cTn>
                        </p:par>
                        <p:par>
                          <p:cTn fill="hold">
                            <p:stCondLst>
                              <p:cond delay="1400"/>
                            </p:stCondLst>
                            <p:childTnLst>
                              <p:par>
                                <p:cTn fill="hold" nodeType="afterEffect" presetClass="entr" presetID="23" presetSubtype="16">
                                  <p:stCondLst>
                                    <p:cond delay="0"/>
                                  </p:stCondLst>
                                  <p:childTnLst>
                                    <p:set>
                                      <p:cBhvr>
                                        <p:cTn dur="1" fill="hold">
                                          <p:stCondLst>
                                            <p:cond delay="0"/>
                                          </p:stCondLst>
                                        </p:cTn>
                                        <p:tgtEl>
                                          <p:spTgt spid="225"/>
                                        </p:tgtEl>
                                        <p:attrNameLst>
                                          <p:attrName>style.visibility</p:attrName>
                                        </p:attrNameLst>
                                      </p:cBhvr>
                                      <p:to>
                                        <p:strVal val="visible"/>
                                      </p:to>
                                    </p:set>
                                    <p:anim calcmode="lin" valueType="num">
                                      <p:cBhvr additive="base">
                                        <p:cTn dur="1300"/>
                                        <p:tgtEl>
                                          <p:spTgt spid="225"/>
                                        </p:tgtEl>
                                        <p:attrNameLst>
                                          <p:attrName>ppt_w</p:attrName>
                                        </p:attrNameLst>
                                      </p:cBhvr>
                                      <p:tavLst>
                                        <p:tav fmla="" tm="0">
                                          <p:val>
                                            <p:strVal val="0"/>
                                          </p:val>
                                        </p:tav>
                                        <p:tav fmla="" tm="100000">
                                          <p:val>
                                            <p:strVal val="#ppt_w"/>
                                          </p:val>
                                        </p:tav>
                                      </p:tavLst>
                                    </p:anim>
                                    <p:anim calcmode="lin" valueType="num">
                                      <p:cBhvr additive="base">
                                        <p:cTn dur="1300"/>
                                        <p:tgtEl>
                                          <p:spTgt spid="225"/>
                                        </p:tgtEl>
                                        <p:attrNameLst>
                                          <p:attrName>ppt_h</p:attrName>
                                        </p:attrNameLst>
                                      </p:cBhvr>
                                      <p:tavLst>
                                        <p:tav fmla="" tm="0">
                                          <p:val>
                                            <p:strVal val="0"/>
                                          </p:val>
                                        </p:tav>
                                        <p:tav fmla="" tm="100000">
                                          <p:val>
                                            <p:strVal val="#ppt_h"/>
                                          </p:val>
                                        </p:tav>
                                      </p:tavLst>
                                    </p:anim>
                                  </p:childTnLst>
                                </p:cTn>
                              </p:par>
                            </p:childTnLst>
                          </p:cTn>
                        </p:par>
                        <p:par>
                          <p:cTn fill="hold">
                            <p:stCondLst>
                              <p:cond delay="2700"/>
                            </p:stCondLst>
                            <p:childTnLst>
                              <p:par>
                                <p:cTn fill="hold" nodeType="afterEffect" presetClass="entr" presetID="23" presetSubtype="16">
                                  <p:stCondLst>
                                    <p:cond delay="0"/>
                                  </p:stCondLst>
                                  <p:childTnLst>
                                    <p:set>
                                      <p:cBhvr>
                                        <p:cTn dur="1" fill="hold">
                                          <p:stCondLst>
                                            <p:cond delay="0"/>
                                          </p:stCondLst>
                                        </p:cTn>
                                        <p:tgtEl>
                                          <p:spTgt spid="226"/>
                                        </p:tgtEl>
                                        <p:attrNameLst>
                                          <p:attrName>style.visibility</p:attrName>
                                        </p:attrNameLst>
                                      </p:cBhvr>
                                      <p:to>
                                        <p:strVal val="visible"/>
                                      </p:to>
                                    </p:set>
                                    <p:anim calcmode="lin" valueType="num">
                                      <p:cBhvr additive="base">
                                        <p:cTn dur="2100"/>
                                        <p:tgtEl>
                                          <p:spTgt spid="226"/>
                                        </p:tgtEl>
                                        <p:attrNameLst>
                                          <p:attrName>ppt_w</p:attrName>
                                        </p:attrNameLst>
                                      </p:cBhvr>
                                      <p:tavLst>
                                        <p:tav fmla="" tm="0">
                                          <p:val>
                                            <p:strVal val="0"/>
                                          </p:val>
                                        </p:tav>
                                        <p:tav fmla="" tm="100000">
                                          <p:val>
                                            <p:strVal val="#ppt_w"/>
                                          </p:val>
                                        </p:tav>
                                      </p:tavLst>
                                    </p:anim>
                                    <p:anim calcmode="lin" valueType="num">
                                      <p:cBhvr additive="base">
                                        <p:cTn dur="2100"/>
                                        <p:tgtEl>
                                          <p:spTgt spid="22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